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76" r:id="rId5"/>
    <p:sldId id="277" r:id="rId6"/>
    <p:sldId id="278" r:id="rId7"/>
    <p:sldId id="264" r:id="rId8"/>
    <p:sldId id="271" r:id="rId9"/>
    <p:sldId id="268" r:id="rId10"/>
    <p:sldId id="273" r:id="rId11"/>
    <p:sldId id="263" r:id="rId12"/>
    <p:sldId id="266" r:id="rId13"/>
    <p:sldId id="272" r:id="rId14"/>
    <p:sldId id="269" r:id="rId15"/>
    <p:sldId id="270" r:id="rId1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62" autoAdjust="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E5136-F8D0-4866-8DBC-B9788D7E8259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2C7371-B781-4CE7-817C-FAEB999123CC}">
      <dgm:prSet/>
      <dgm:spPr/>
      <dgm:t>
        <a:bodyPr/>
        <a:lstStyle/>
        <a:p>
          <a:r>
            <a:rPr lang="en-US" dirty="0" err="1"/>
            <a:t>Elever</a:t>
          </a:r>
          <a:r>
            <a:rPr lang="en-US" dirty="0"/>
            <a:t> med </a:t>
          </a:r>
          <a:r>
            <a:rPr lang="en-US" dirty="0" err="1"/>
            <a:t>svenska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</a:t>
          </a:r>
          <a:r>
            <a:rPr lang="en-US" dirty="0" err="1"/>
            <a:t>andra</a:t>
          </a:r>
          <a:r>
            <a:rPr lang="en-US" dirty="0"/>
            <a:t> </a:t>
          </a:r>
          <a:r>
            <a:rPr lang="en-US" dirty="0" err="1"/>
            <a:t>språk</a:t>
          </a:r>
          <a:endParaRPr lang="en-US" dirty="0"/>
        </a:p>
      </dgm:t>
    </dgm:pt>
    <dgm:pt modelId="{FA4D6893-5597-44D6-900B-C0C9BAABB8AE}" type="parTrans" cxnId="{DE2C1F2C-9494-4770-8CA5-D448A2F8BB3C}">
      <dgm:prSet/>
      <dgm:spPr/>
      <dgm:t>
        <a:bodyPr/>
        <a:lstStyle/>
        <a:p>
          <a:endParaRPr lang="en-US"/>
        </a:p>
      </dgm:t>
    </dgm:pt>
    <dgm:pt modelId="{F54F6AB2-2D04-4564-9F90-E036AA37148D}" type="sibTrans" cxnId="{DE2C1F2C-9494-4770-8CA5-D448A2F8BB3C}">
      <dgm:prSet/>
      <dgm:spPr/>
      <dgm:t>
        <a:bodyPr/>
        <a:lstStyle/>
        <a:p>
          <a:endParaRPr lang="en-US"/>
        </a:p>
      </dgm:t>
    </dgm:pt>
    <dgm:pt modelId="{39D656C4-579C-4851-8B74-5959DA1E5AB9}">
      <dgm:prSet/>
      <dgm:spPr/>
      <dgm:t>
        <a:bodyPr/>
        <a:lstStyle/>
        <a:p>
          <a:r>
            <a:rPr lang="en-US"/>
            <a:t>Stadieindelning/organisation Malung-Sälens kommun</a:t>
          </a:r>
        </a:p>
      </dgm:t>
    </dgm:pt>
    <dgm:pt modelId="{CCB8942C-B0C0-4E32-872B-8A2F667C7DC7}" type="parTrans" cxnId="{BDF835BD-5C27-4494-871A-8ADE603FEB99}">
      <dgm:prSet/>
      <dgm:spPr/>
      <dgm:t>
        <a:bodyPr/>
        <a:lstStyle/>
        <a:p>
          <a:endParaRPr lang="en-US"/>
        </a:p>
      </dgm:t>
    </dgm:pt>
    <dgm:pt modelId="{5AD748B9-AA5E-4BA9-A4A1-D5DAA5B980C8}" type="sibTrans" cxnId="{BDF835BD-5C27-4494-871A-8ADE603FEB99}">
      <dgm:prSet/>
      <dgm:spPr/>
      <dgm:t>
        <a:bodyPr/>
        <a:lstStyle/>
        <a:p>
          <a:endParaRPr lang="en-US"/>
        </a:p>
      </dgm:t>
    </dgm:pt>
    <dgm:pt modelId="{17DCF4A1-66E9-4A01-9769-CEB9DA0C0D73}">
      <dgm:prSet/>
      <dgm:spPr/>
      <dgm:t>
        <a:bodyPr/>
        <a:lstStyle/>
        <a:p>
          <a:r>
            <a:rPr lang="en-US" dirty="0"/>
            <a:t>F-3</a:t>
          </a:r>
        </a:p>
      </dgm:t>
    </dgm:pt>
    <dgm:pt modelId="{29BB8B4B-1F96-49EF-9B3E-18F3EAD28ED9}" type="parTrans" cxnId="{7683D909-113F-4A3C-B63E-D43F56544F2F}">
      <dgm:prSet/>
      <dgm:spPr/>
      <dgm:t>
        <a:bodyPr/>
        <a:lstStyle/>
        <a:p>
          <a:endParaRPr lang="en-US"/>
        </a:p>
      </dgm:t>
    </dgm:pt>
    <dgm:pt modelId="{54DB10CB-CF84-457E-87C0-5F9C94E9C038}" type="sibTrans" cxnId="{7683D909-113F-4A3C-B63E-D43F56544F2F}">
      <dgm:prSet/>
      <dgm:spPr/>
      <dgm:t>
        <a:bodyPr/>
        <a:lstStyle/>
        <a:p>
          <a:endParaRPr lang="en-US"/>
        </a:p>
      </dgm:t>
    </dgm:pt>
    <dgm:pt modelId="{267A6717-768F-4077-B085-229373BD372D}">
      <dgm:prSet/>
      <dgm:spPr/>
      <dgm:t>
        <a:bodyPr/>
        <a:lstStyle/>
        <a:p>
          <a:r>
            <a:rPr lang="en-US"/>
            <a:t>Lärarbehörighet</a:t>
          </a:r>
        </a:p>
      </dgm:t>
    </dgm:pt>
    <dgm:pt modelId="{410E8F2E-4C06-4F02-AB12-5553FD30F9C6}" type="parTrans" cxnId="{D6696D8D-0448-4F91-8A63-5D3D49F033CF}">
      <dgm:prSet/>
      <dgm:spPr/>
      <dgm:t>
        <a:bodyPr/>
        <a:lstStyle/>
        <a:p>
          <a:endParaRPr lang="en-US"/>
        </a:p>
      </dgm:t>
    </dgm:pt>
    <dgm:pt modelId="{A9474577-7D2A-4830-8529-B2E8A98A80C4}" type="sibTrans" cxnId="{D6696D8D-0448-4F91-8A63-5D3D49F033CF}">
      <dgm:prSet/>
      <dgm:spPr/>
      <dgm:t>
        <a:bodyPr/>
        <a:lstStyle/>
        <a:p>
          <a:endParaRPr lang="en-US"/>
        </a:p>
      </dgm:t>
    </dgm:pt>
    <dgm:pt modelId="{078745A0-F7FD-4D04-AA48-EBE4E9F7DEAA}">
      <dgm:prSet/>
      <dgm:spPr/>
      <dgm:t>
        <a:bodyPr/>
        <a:lstStyle/>
        <a:p>
          <a:r>
            <a:rPr lang="en-US"/>
            <a:t>Hur behåller vi en fortsatt god måluppfyllelse</a:t>
          </a:r>
        </a:p>
      </dgm:t>
    </dgm:pt>
    <dgm:pt modelId="{9A222868-F37B-4413-BDD2-10B7B5D7C948}" type="parTrans" cxnId="{ABEC0E9D-FB87-46FC-A14F-A3400462F6E9}">
      <dgm:prSet/>
      <dgm:spPr/>
      <dgm:t>
        <a:bodyPr/>
        <a:lstStyle/>
        <a:p>
          <a:endParaRPr lang="en-US"/>
        </a:p>
      </dgm:t>
    </dgm:pt>
    <dgm:pt modelId="{E3E352E2-9564-456B-B4C9-C17AFC77D3F1}" type="sibTrans" cxnId="{ABEC0E9D-FB87-46FC-A14F-A3400462F6E9}">
      <dgm:prSet/>
      <dgm:spPr/>
      <dgm:t>
        <a:bodyPr/>
        <a:lstStyle/>
        <a:p>
          <a:endParaRPr lang="en-US"/>
        </a:p>
      </dgm:t>
    </dgm:pt>
    <dgm:pt modelId="{552204B5-A409-4C11-91F2-78E5D67ACE3B}" type="pres">
      <dgm:prSet presAssocID="{4ECE5136-F8D0-4866-8DBC-B9788D7E82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A9AC58E-2F4E-4649-A946-759878E4C280}" type="pres">
      <dgm:prSet presAssocID="{EF2C7371-B781-4CE7-817C-FAEB999123C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6D225AD-F43C-4467-8538-314731D7ECDF}" type="pres">
      <dgm:prSet presAssocID="{F54F6AB2-2D04-4564-9F90-E036AA37148D}" presName="sibTrans" presStyleCnt="0"/>
      <dgm:spPr/>
    </dgm:pt>
    <dgm:pt modelId="{CDC09F22-F6E6-4233-94F6-AD7E6784178C}" type="pres">
      <dgm:prSet presAssocID="{39D656C4-579C-4851-8B74-5959DA1E5A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4F03D95-7D1F-4AAE-8DF0-55EC9A0068C5}" type="pres">
      <dgm:prSet presAssocID="{5AD748B9-AA5E-4BA9-A4A1-D5DAA5B980C8}" presName="sibTrans" presStyleCnt="0"/>
      <dgm:spPr/>
    </dgm:pt>
    <dgm:pt modelId="{1B8E1D98-CED8-40D7-8715-7588DE65173B}" type="pres">
      <dgm:prSet presAssocID="{17DCF4A1-66E9-4A01-9769-CEB9DA0C0D7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7D031AF-9542-4757-B68F-69C002EA4C3F}" type="pres">
      <dgm:prSet presAssocID="{54DB10CB-CF84-457E-87C0-5F9C94E9C038}" presName="sibTrans" presStyleCnt="0"/>
      <dgm:spPr/>
    </dgm:pt>
    <dgm:pt modelId="{62269C4F-71FE-45CA-A2F7-1B68FB95AEDF}" type="pres">
      <dgm:prSet presAssocID="{267A6717-768F-4077-B085-229373BD37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932523E-2BEF-4AFF-9861-FC9EC7DA48D4}" type="pres">
      <dgm:prSet presAssocID="{A9474577-7D2A-4830-8529-B2E8A98A80C4}" presName="sibTrans" presStyleCnt="0"/>
      <dgm:spPr/>
    </dgm:pt>
    <dgm:pt modelId="{6F7E099B-3CDE-4B1D-89AA-6D54887B884D}" type="pres">
      <dgm:prSet presAssocID="{078745A0-F7FD-4D04-AA48-EBE4E9F7DE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7A0BA2E2-886F-40D7-999E-8F7ECB5BDD82}" type="presOf" srcId="{4ECE5136-F8D0-4866-8DBC-B9788D7E8259}" destId="{552204B5-A409-4C11-91F2-78E5D67ACE3B}" srcOrd="0" destOrd="0" presId="urn:microsoft.com/office/officeart/2005/8/layout/default"/>
    <dgm:cxn modelId="{ABEC0E9D-FB87-46FC-A14F-A3400462F6E9}" srcId="{4ECE5136-F8D0-4866-8DBC-B9788D7E8259}" destId="{078745A0-F7FD-4D04-AA48-EBE4E9F7DEAA}" srcOrd="4" destOrd="0" parTransId="{9A222868-F37B-4413-BDD2-10B7B5D7C948}" sibTransId="{E3E352E2-9564-456B-B4C9-C17AFC77D3F1}"/>
    <dgm:cxn modelId="{D6696D8D-0448-4F91-8A63-5D3D49F033CF}" srcId="{4ECE5136-F8D0-4866-8DBC-B9788D7E8259}" destId="{267A6717-768F-4077-B085-229373BD372D}" srcOrd="3" destOrd="0" parTransId="{410E8F2E-4C06-4F02-AB12-5553FD30F9C6}" sibTransId="{A9474577-7D2A-4830-8529-B2E8A98A80C4}"/>
    <dgm:cxn modelId="{35A32CD3-585C-4AA0-BADD-18B8B9B59502}" type="presOf" srcId="{267A6717-768F-4077-B085-229373BD372D}" destId="{62269C4F-71FE-45CA-A2F7-1B68FB95AEDF}" srcOrd="0" destOrd="0" presId="urn:microsoft.com/office/officeart/2005/8/layout/default"/>
    <dgm:cxn modelId="{27E8587F-7EC7-424F-AD99-B572A9532A49}" type="presOf" srcId="{39D656C4-579C-4851-8B74-5959DA1E5AB9}" destId="{CDC09F22-F6E6-4233-94F6-AD7E6784178C}" srcOrd="0" destOrd="0" presId="urn:microsoft.com/office/officeart/2005/8/layout/default"/>
    <dgm:cxn modelId="{44F255E6-1E06-4CCA-A504-3823F29A9E45}" type="presOf" srcId="{078745A0-F7FD-4D04-AA48-EBE4E9F7DEAA}" destId="{6F7E099B-3CDE-4B1D-89AA-6D54887B884D}" srcOrd="0" destOrd="0" presId="urn:microsoft.com/office/officeart/2005/8/layout/default"/>
    <dgm:cxn modelId="{9FED9679-6DF2-485A-AC29-0D6C15D7F3E0}" type="presOf" srcId="{17DCF4A1-66E9-4A01-9769-CEB9DA0C0D73}" destId="{1B8E1D98-CED8-40D7-8715-7588DE65173B}" srcOrd="0" destOrd="0" presId="urn:microsoft.com/office/officeart/2005/8/layout/default"/>
    <dgm:cxn modelId="{7683D909-113F-4A3C-B63E-D43F56544F2F}" srcId="{4ECE5136-F8D0-4866-8DBC-B9788D7E8259}" destId="{17DCF4A1-66E9-4A01-9769-CEB9DA0C0D73}" srcOrd="2" destOrd="0" parTransId="{29BB8B4B-1F96-49EF-9B3E-18F3EAD28ED9}" sibTransId="{54DB10CB-CF84-457E-87C0-5F9C94E9C038}"/>
    <dgm:cxn modelId="{DE2C1F2C-9494-4770-8CA5-D448A2F8BB3C}" srcId="{4ECE5136-F8D0-4866-8DBC-B9788D7E8259}" destId="{EF2C7371-B781-4CE7-817C-FAEB999123CC}" srcOrd="0" destOrd="0" parTransId="{FA4D6893-5597-44D6-900B-C0C9BAABB8AE}" sibTransId="{F54F6AB2-2D04-4564-9F90-E036AA37148D}"/>
    <dgm:cxn modelId="{2EC0A47C-D3FF-4DD6-ABF0-206021005C9A}" type="presOf" srcId="{EF2C7371-B781-4CE7-817C-FAEB999123CC}" destId="{4A9AC58E-2F4E-4649-A946-759878E4C280}" srcOrd="0" destOrd="0" presId="urn:microsoft.com/office/officeart/2005/8/layout/default"/>
    <dgm:cxn modelId="{BDF835BD-5C27-4494-871A-8ADE603FEB99}" srcId="{4ECE5136-F8D0-4866-8DBC-B9788D7E8259}" destId="{39D656C4-579C-4851-8B74-5959DA1E5AB9}" srcOrd="1" destOrd="0" parTransId="{CCB8942C-B0C0-4E32-872B-8A2F667C7DC7}" sibTransId="{5AD748B9-AA5E-4BA9-A4A1-D5DAA5B980C8}"/>
    <dgm:cxn modelId="{2C6D1C0E-ADF0-4010-A4E9-09BB32E4A07C}" type="presParOf" srcId="{552204B5-A409-4C11-91F2-78E5D67ACE3B}" destId="{4A9AC58E-2F4E-4649-A946-759878E4C280}" srcOrd="0" destOrd="0" presId="urn:microsoft.com/office/officeart/2005/8/layout/default"/>
    <dgm:cxn modelId="{19534301-7B8F-454E-8824-24C7CC92B41F}" type="presParOf" srcId="{552204B5-A409-4C11-91F2-78E5D67ACE3B}" destId="{B6D225AD-F43C-4467-8538-314731D7ECDF}" srcOrd="1" destOrd="0" presId="urn:microsoft.com/office/officeart/2005/8/layout/default"/>
    <dgm:cxn modelId="{2299F785-5D88-4136-B907-FE156B4CC367}" type="presParOf" srcId="{552204B5-A409-4C11-91F2-78E5D67ACE3B}" destId="{CDC09F22-F6E6-4233-94F6-AD7E6784178C}" srcOrd="2" destOrd="0" presId="urn:microsoft.com/office/officeart/2005/8/layout/default"/>
    <dgm:cxn modelId="{64FBE047-9589-4E38-937C-DCEDE39699B5}" type="presParOf" srcId="{552204B5-A409-4C11-91F2-78E5D67ACE3B}" destId="{F4F03D95-7D1F-4AAE-8DF0-55EC9A0068C5}" srcOrd="3" destOrd="0" presId="urn:microsoft.com/office/officeart/2005/8/layout/default"/>
    <dgm:cxn modelId="{35ADFA97-46B3-4A62-BE38-724C4FB4A9C8}" type="presParOf" srcId="{552204B5-A409-4C11-91F2-78E5D67ACE3B}" destId="{1B8E1D98-CED8-40D7-8715-7588DE65173B}" srcOrd="4" destOrd="0" presId="urn:microsoft.com/office/officeart/2005/8/layout/default"/>
    <dgm:cxn modelId="{6036AF33-8ABD-4B97-8A46-FEB275BB4A77}" type="presParOf" srcId="{552204B5-A409-4C11-91F2-78E5D67ACE3B}" destId="{C7D031AF-9542-4757-B68F-69C002EA4C3F}" srcOrd="5" destOrd="0" presId="urn:microsoft.com/office/officeart/2005/8/layout/default"/>
    <dgm:cxn modelId="{0A3A8048-CBC3-475E-A134-02E8A9F43BD2}" type="presParOf" srcId="{552204B5-A409-4C11-91F2-78E5D67ACE3B}" destId="{62269C4F-71FE-45CA-A2F7-1B68FB95AEDF}" srcOrd="6" destOrd="0" presId="urn:microsoft.com/office/officeart/2005/8/layout/default"/>
    <dgm:cxn modelId="{66D7FA26-C15B-40D7-BEDF-BF93782DF13A}" type="presParOf" srcId="{552204B5-A409-4C11-91F2-78E5D67ACE3B}" destId="{D932523E-2BEF-4AFF-9861-FC9EC7DA48D4}" srcOrd="7" destOrd="0" presId="urn:microsoft.com/office/officeart/2005/8/layout/default"/>
    <dgm:cxn modelId="{3385F215-8374-45A7-A417-FC63ADD5CAE4}" type="presParOf" srcId="{552204B5-A409-4C11-91F2-78E5D67ACE3B}" destId="{6F7E099B-3CDE-4B1D-89AA-6D54887B884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E5136-F8D0-4866-8DBC-B9788D7E8259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2C7371-B781-4CE7-817C-FAEB999123CC}">
      <dgm:prSet/>
      <dgm:spPr/>
      <dgm:t>
        <a:bodyPr/>
        <a:lstStyle/>
        <a:p>
          <a:r>
            <a:rPr lang="en-US" dirty="0" err="1"/>
            <a:t>Fritidshem</a:t>
          </a:r>
          <a:endParaRPr lang="en-US" dirty="0"/>
        </a:p>
        <a:p>
          <a:r>
            <a:rPr lang="en-US" dirty="0" err="1"/>
            <a:t>Syrenen</a:t>
          </a:r>
          <a:r>
            <a:rPr lang="en-US" dirty="0"/>
            <a:t>  F-1</a:t>
          </a:r>
        </a:p>
        <a:p>
          <a:r>
            <a:rPr lang="en-US" dirty="0" err="1"/>
            <a:t>Solrosen</a:t>
          </a:r>
          <a:r>
            <a:rPr lang="en-US" dirty="0"/>
            <a:t> F-1</a:t>
          </a:r>
        </a:p>
        <a:p>
          <a:r>
            <a:rPr lang="en-US" dirty="0" err="1"/>
            <a:t>Nyponrosen</a:t>
          </a:r>
          <a:r>
            <a:rPr lang="en-US" dirty="0"/>
            <a:t>  2-</a:t>
          </a:r>
        </a:p>
      </dgm:t>
    </dgm:pt>
    <dgm:pt modelId="{FA4D6893-5597-44D6-900B-C0C9BAABB8AE}" type="parTrans" cxnId="{DE2C1F2C-9494-4770-8CA5-D448A2F8BB3C}">
      <dgm:prSet/>
      <dgm:spPr/>
      <dgm:t>
        <a:bodyPr/>
        <a:lstStyle/>
        <a:p>
          <a:endParaRPr lang="en-US"/>
        </a:p>
      </dgm:t>
    </dgm:pt>
    <dgm:pt modelId="{F54F6AB2-2D04-4564-9F90-E036AA37148D}" type="sibTrans" cxnId="{DE2C1F2C-9494-4770-8CA5-D448A2F8BB3C}">
      <dgm:prSet/>
      <dgm:spPr/>
      <dgm:t>
        <a:bodyPr/>
        <a:lstStyle/>
        <a:p>
          <a:endParaRPr lang="en-US"/>
        </a:p>
      </dgm:t>
    </dgm:pt>
    <dgm:pt modelId="{39D656C4-579C-4851-8B74-5959DA1E5AB9}">
      <dgm:prSet/>
      <dgm:spPr/>
      <dgm:t>
        <a:bodyPr/>
        <a:lstStyle/>
        <a:p>
          <a:r>
            <a:rPr lang="en-US" dirty="0" err="1"/>
            <a:t>Arbetslag</a:t>
          </a:r>
          <a:r>
            <a:rPr lang="en-US" baseline="0" dirty="0"/>
            <a:t> F-1-2-3</a:t>
          </a:r>
          <a:endParaRPr lang="en-US" dirty="0"/>
        </a:p>
      </dgm:t>
    </dgm:pt>
    <dgm:pt modelId="{CCB8942C-B0C0-4E32-872B-8A2F667C7DC7}" type="parTrans" cxnId="{BDF835BD-5C27-4494-871A-8ADE603FEB99}">
      <dgm:prSet/>
      <dgm:spPr/>
      <dgm:t>
        <a:bodyPr/>
        <a:lstStyle/>
        <a:p>
          <a:endParaRPr lang="en-US"/>
        </a:p>
      </dgm:t>
    </dgm:pt>
    <dgm:pt modelId="{5AD748B9-AA5E-4BA9-A4A1-D5DAA5B980C8}" type="sibTrans" cxnId="{BDF835BD-5C27-4494-871A-8ADE603FEB99}">
      <dgm:prSet/>
      <dgm:spPr/>
      <dgm:t>
        <a:bodyPr/>
        <a:lstStyle/>
        <a:p>
          <a:endParaRPr lang="en-US"/>
        </a:p>
      </dgm:t>
    </dgm:pt>
    <dgm:pt modelId="{17DCF4A1-66E9-4A01-9769-CEB9DA0C0D73}">
      <dgm:prSet/>
      <dgm:spPr/>
      <dgm:t>
        <a:bodyPr/>
        <a:lstStyle/>
        <a:p>
          <a:r>
            <a:rPr lang="en-US" dirty="0" err="1"/>
            <a:t>Arbetslag</a:t>
          </a:r>
          <a:endParaRPr lang="en-US" dirty="0"/>
        </a:p>
        <a:p>
          <a:r>
            <a:rPr lang="en-US" dirty="0"/>
            <a:t>Fritids</a:t>
          </a:r>
        </a:p>
      </dgm:t>
    </dgm:pt>
    <dgm:pt modelId="{29BB8B4B-1F96-49EF-9B3E-18F3EAD28ED9}" type="parTrans" cxnId="{7683D909-113F-4A3C-B63E-D43F56544F2F}">
      <dgm:prSet/>
      <dgm:spPr/>
      <dgm:t>
        <a:bodyPr/>
        <a:lstStyle/>
        <a:p>
          <a:endParaRPr lang="en-US"/>
        </a:p>
      </dgm:t>
    </dgm:pt>
    <dgm:pt modelId="{54DB10CB-CF84-457E-87C0-5F9C94E9C038}" type="sibTrans" cxnId="{7683D909-113F-4A3C-B63E-D43F56544F2F}">
      <dgm:prSet/>
      <dgm:spPr/>
      <dgm:t>
        <a:bodyPr/>
        <a:lstStyle/>
        <a:p>
          <a:endParaRPr lang="en-US"/>
        </a:p>
      </dgm:t>
    </dgm:pt>
    <dgm:pt modelId="{267A6717-768F-4077-B085-229373BD372D}">
      <dgm:prSet/>
      <dgm:spPr/>
      <dgm:t>
        <a:bodyPr/>
        <a:lstStyle/>
        <a:p>
          <a:r>
            <a:rPr lang="en-US" dirty="0"/>
            <a:t>Elevhälsa</a:t>
          </a:r>
        </a:p>
      </dgm:t>
    </dgm:pt>
    <dgm:pt modelId="{410E8F2E-4C06-4F02-AB12-5553FD30F9C6}" type="parTrans" cxnId="{D6696D8D-0448-4F91-8A63-5D3D49F033CF}">
      <dgm:prSet/>
      <dgm:spPr/>
      <dgm:t>
        <a:bodyPr/>
        <a:lstStyle/>
        <a:p>
          <a:endParaRPr lang="en-US"/>
        </a:p>
      </dgm:t>
    </dgm:pt>
    <dgm:pt modelId="{A9474577-7D2A-4830-8529-B2E8A98A80C4}" type="sibTrans" cxnId="{D6696D8D-0448-4F91-8A63-5D3D49F033CF}">
      <dgm:prSet/>
      <dgm:spPr/>
      <dgm:t>
        <a:bodyPr/>
        <a:lstStyle/>
        <a:p>
          <a:endParaRPr lang="en-US"/>
        </a:p>
      </dgm:t>
    </dgm:pt>
    <dgm:pt modelId="{078745A0-F7FD-4D04-AA48-EBE4E9F7DEAA}">
      <dgm:prSet/>
      <dgm:spPr/>
      <dgm:t>
        <a:bodyPr/>
        <a:lstStyle/>
        <a:p>
          <a:r>
            <a:rPr lang="en-US" dirty="0"/>
            <a:t>SVA</a:t>
          </a:r>
        </a:p>
        <a:p>
          <a:r>
            <a:rPr lang="en-US" dirty="0"/>
            <a:t>särskilt </a:t>
          </a:r>
          <a:r>
            <a:rPr lang="en-US" dirty="0" err="1"/>
            <a:t>stöd</a:t>
          </a:r>
          <a:endParaRPr lang="en-US" dirty="0"/>
        </a:p>
      </dgm:t>
    </dgm:pt>
    <dgm:pt modelId="{9A222868-F37B-4413-BDD2-10B7B5D7C948}" type="parTrans" cxnId="{ABEC0E9D-FB87-46FC-A14F-A3400462F6E9}">
      <dgm:prSet/>
      <dgm:spPr/>
      <dgm:t>
        <a:bodyPr/>
        <a:lstStyle/>
        <a:p>
          <a:endParaRPr lang="en-US"/>
        </a:p>
      </dgm:t>
    </dgm:pt>
    <dgm:pt modelId="{E3E352E2-9564-456B-B4C9-C17AFC77D3F1}" type="sibTrans" cxnId="{ABEC0E9D-FB87-46FC-A14F-A3400462F6E9}">
      <dgm:prSet/>
      <dgm:spPr/>
      <dgm:t>
        <a:bodyPr/>
        <a:lstStyle/>
        <a:p>
          <a:endParaRPr lang="en-US"/>
        </a:p>
      </dgm:t>
    </dgm:pt>
    <dgm:pt modelId="{3E722B09-FC87-4328-B128-D40441BDA1BD}">
      <dgm:prSet custT="1"/>
      <dgm:spPr/>
      <dgm:t>
        <a:bodyPr/>
        <a:lstStyle/>
        <a:p>
          <a:r>
            <a:rPr lang="sv-SE" sz="1800" b="1" i="0" dirty="0"/>
            <a:t>Träningsskola grundsärskola</a:t>
          </a:r>
        </a:p>
      </dgm:t>
    </dgm:pt>
    <dgm:pt modelId="{76446A4C-C1E9-4AF4-98B7-AA3A1357D2FA}" type="parTrans" cxnId="{4F298A8A-068B-456A-B94C-C01E729808E7}">
      <dgm:prSet/>
      <dgm:spPr/>
      <dgm:t>
        <a:bodyPr/>
        <a:lstStyle/>
        <a:p>
          <a:endParaRPr lang="sv-SE"/>
        </a:p>
      </dgm:t>
    </dgm:pt>
    <dgm:pt modelId="{F5CE5DC2-44D5-48AF-AA26-0500AB8B0146}" type="sibTrans" cxnId="{4F298A8A-068B-456A-B94C-C01E729808E7}">
      <dgm:prSet/>
      <dgm:spPr/>
      <dgm:t>
        <a:bodyPr/>
        <a:lstStyle/>
        <a:p>
          <a:endParaRPr lang="sv-SE"/>
        </a:p>
      </dgm:t>
    </dgm:pt>
    <dgm:pt modelId="{552204B5-A409-4C11-91F2-78E5D67ACE3B}" type="pres">
      <dgm:prSet presAssocID="{4ECE5136-F8D0-4866-8DBC-B9788D7E82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A9AC58E-2F4E-4649-A946-759878E4C280}" type="pres">
      <dgm:prSet presAssocID="{EF2C7371-B781-4CE7-817C-FAEB999123CC}" presName="node" presStyleLbl="node1" presStyleIdx="0" presStyleCnt="6" custLinFactNeighborX="550" custLinFactNeighborY="126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6D225AD-F43C-4467-8538-314731D7ECDF}" type="pres">
      <dgm:prSet presAssocID="{F54F6AB2-2D04-4564-9F90-E036AA37148D}" presName="sibTrans" presStyleCnt="0"/>
      <dgm:spPr/>
    </dgm:pt>
    <dgm:pt modelId="{1CED5083-EFCD-4963-B3C3-259DF2AED01C}" type="pres">
      <dgm:prSet presAssocID="{3E722B09-FC87-4328-B128-D40441BDA1B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7A2C0A3-E012-45ED-9B4E-D31E62BFFC1F}" type="pres">
      <dgm:prSet presAssocID="{F5CE5DC2-44D5-48AF-AA26-0500AB8B0146}" presName="sibTrans" presStyleCnt="0"/>
      <dgm:spPr/>
    </dgm:pt>
    <dgm:pt modelId="{CDC09F22-F6E6-4233-94F6-AD7E6784178C}" type="pres">
      <dgm:prSet presAssocID="{39D656C4-579C-4851-8B74-5959DA1E5AB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4F03D95-7D1F-4AAE-8DF0-55EC9A0068C5}" type="pres">
      <dgm:prSet presAssocID="{5AD748B9-AA5E-4BA9-A4A1-D5DAA5B980C8}" presName="sibTrans" presStyleCnt="0"/>
      <dgm:spPr/>
    </dgm:pt>
    <dgm:pt modelId="{1B8E1D98-CED8-40D7-8715-7588DE65173B}" type="pres">
      <dgm:prSet presAssocID="{17DCF4A1-66E9-4A01-9769-CEB9DA0C0D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7D031AF-9542-4757-B68F-69C002EA4C3F}" type="pres">
      <dgm:prSet presAssocID="{54DB10CB-CF84-457E-87C0-5F9C94E9C038}" presName="sibTrans" presStyleCnt="0"/>
      <dgm:spPr/>
    </dgm:pt>
    <dgm:pt modelId="{62269C4F-71FE-45CA-A2F7-1B68FB95AEDF}" type="pres">
      <dgm:prSet presAssocID="{267A6717-768F-4077-B085-229373BD372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932523E-2BEF-4AFF-9861-FC9EC7DA48D4}" type="pres">
      <dgm:prSet presAssocID="{A9474577-7D2A-4830-8529-B2E8A98A80C4}" presName="sibTrans" presStyleCnt="0"/>
      <dgm:spPr/>
    </dgm:pt>
    <dgm:pt modelId="{6F7E099B-3CDE-4B1D-89AA-6D54887B884D}" type="pres">
      <dgm:prSet presAssocID="{078745A0-F7FD-4D04-AA48-EBE4E9F7DEA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7A0BA2E2-886F-40D7-999E-8F7ECB5BDD82}" type="presOf" srcId="{4ECE5136-F8D0-4866-8DBC-B9788D7E8259}" destId="{552204B5-A409-4C11-91F2-78E5D67ACE3B}" srcOrd="0" destOrd="0" presId="urn:microsoft.com/office/officeart/2005/8/layout/default"/>
    <dgm:cxn modelId="{428C5CC8-B157-4A43-A64F-BB733EA36A17}" type="presOf" srcId="{3E722B09-FC87-4328-B128-D40441BDA1BD}" destId="{1CED5083-EFCD-4963-B3C3-259DF2AED01C}" srcOrd="0" destOrd="0" presId="urn:microsoft.com/office/officeart/2005/8/layout/default"/>
    <dgm:cxn modelId="{ABEC0E9D-FB87-46FC-A14F-A3400462F6E9}" srcId="{4ECE5136-F8D0-4866-8DBC-B9788D7E8259}" destId="{078745A0-F7FD-4D04-AA48-EBE4E9F7DEAA}" srcOrd="5" destOrd="0" parTransId="{9A222868-F37B-4413-BDD2-10B7B5D7C948}" sibTransId="{E3E352E2-9564-456B-B4C9-C17AFC77D3F1}"/>
    <dgm:cxn modelId="{D6696D8D-0448-4F91-8A63-5D3D49F033CF}" srcId="{4ECE5136-F8D0-4866-8DBC-B9788D7E8259}" destId="{267A6717-768F-4077-B085-229373BD372D}" srcOrd="4" destOrd="0" parTransId="{410E8F2E-4C06-4F02-AB12-5553FD30F9C6}" sibTransId="{A9474577-7D2A-4830-8529-B2E8A98A80C4}"/>
    <dgm:cxn modelId="{35A32CD3-585C-4AA0-BADD-18B8B9B59502}" type="presOf" srcId="{267A6717-768F-4077-B085-229373BD372D}" destId="{62269C4F-71FE-45CA-A2F7-1B68FB95AEDF}" srcOrd="0" destOrd="0" presId="urn:microsoft.com/office/officeart/2005/8/layout/default"/>
    <dgm:cxn modelId="{27E8587F-7EC7-424F-AD99-B572A9532A49}" type="presOf" srcId="{39D656C4-579C-4851-8B74-5959DA1E5AB9}" destId="{CDC09F22-F6E6-4233-94F6-AD7E6784178C}" srcOrd="0" destOrd="0" presId="urn:microsoft.com/office/officeart/2005/8/layout/default"/>
    <dgm:cxn modelId="{44F255E6-1E06-4CCA-A504-3823F29A9E45}" type="presOf" srcId="{078745A0-F7FD-4D04-AA48-EBE4E9F7DEAA}" destId="{6F7E099B-3CDE-4B1D-89AA-6D54887B884D}" srcOrd="0" destOrd="0" presId="urn:microsoft.com/office/officeart/2005/8/layout/default"/>
    <dgm:cxn modelId="{9FED9679-6DF2-485A-AC29-0D6C15D7F3E0}" type="presOf" srcId="{17DCF4A1-66E9-4A01-9769-CEB9DA0C0D73}" destId="{1B8E1D98-CED8-40D7-8715-7588DE65173B}" srcOrd="0" destOrd="0" presId="urn:microsoft.com/office/officeart/2005/8/layout/default"/>
    <dgm:cxn modelId="{7683D909-113F-4A3C-B63E-D43F56544F2F}" srcId="{4ECE5136-F8D0-4866-8DBC-B9788D7E8259}" destId="{17DCF4A1-66E9-4A01-9769-CEB9DA0C0D73}" srcOrd="3" destOrd="0" parTransId="{29BB8B4B-1F96-49EF-9B3E-18F3EAD28ED9}" sibTransId="{54DB10CB-CF84-457E-87C0-5F9C94E9C038}"/>
    <dgm:cxn modelId="{DE2C1F2C-9494-4770-8CA5-D448A2F8BB3C}" srcId="{4ECE5136-F8D0-4866-8DBC-B9788D7E8259}" destId="{EF2C7371-B781-4CE7-817C-FAEB999123CC}" srcOrd="0" destOrd="0" parTransId="{FA4D6893-5597-44D6-900B-C0C9BAABB8AE}" sibTransId="{F54F6AB2-2D04-4564-9F90-E036AA37148D}"/>
    <dgm:cxn modelId="{2EC0A47C-D3FF-4DD6-ABF0-206021005C9A}" type="presOf" srcId="{EF2C7371-B781-4CE7-817C-FAEB999123CC}" destId="{4A9AC58E-2F4E-4649-A946-759878E4C280}" srcOrd="0" destOrd="0" presId="urn:microsoft.com/office/officeart/2005/8/layout/default"/>
    <dgm:cxn modelId="{BDF835BD-5C27-4494-871A-8ADE603FEB99}" srcId="{4ECE5136-F8D0-4866-8DBC-B9788D7E8259}" destId="{39D656C4-579C-4851-8B74-5959DA1E5AB9}" srcOrd="2" destOrd="0" parTransId="{CCB8942C-B0C0-4E32-872B-8A2F667C7DC7}" sibTransId="{5AD748B9-AA5E-4BA9-A4A1-D5DAA5B980C8}"/>
    <dgm:cxn modelId="{4F298A8A-068B-456A-B94C-C01E729808E7}" srcId="{4ECE5136-F8D0-4866-8DBC-B9788D7E8259}" destId="{3E722B09-FC87-4328-B128-D40441BDA1BD}" srcOrd="1" destOrd="0" parTransId="{76446A4C-C1E9-4AF4-98B7-AA3A1357D2FA}" sibTransId="{F5CE5DC2-44D5-48AF-AA26-0500AB8B0146}"/>
    <dgm:cxn modelId="{2C6D1C0E-ADF0-4010-A4E9-09BB32E4A07C}" type="presParOf" srcId="{552204B5-A409-4C11-91F2-78E5D67ACE3B}" destId="{4A9AC58E-2F4E-4649-A946-759878E4C280}" srcOrd="0" destOrd="0" presId="urn:microsoft.com/office/officeart/2005/8/layout/default"/>
    <dgm:cxn modelId="{19534301-7B8F-454E-8824-24C7CC92B41F}" type="presParOf" srcId="{552204B5-A409-4C11-91F2-78E5D67ACE3B}" destId="{B6D225AD-F43C-4467-8538-314731D7ECDF}" srcOrd="1" destOrd="0" presId="urn:microsoft.com/office/officeart/2005/8/layout/default"/>
    <dgm:cxn modelId="{FF8B2CEA-B5D4-4CF1-970A-BB5E5D195792}" type="presParOf" srcId="{552204B5-A409-4C11-91F2-78E5D67ACE3B}" destId="{1CED5083-EFCD-4963-B3C3-259DF2AED01C}" srcOrd="2" destOrd="0" presId="urn:microsoft.com/office/officeart/2005/8/layout/default"/>
    <dgm:cxn modelId="{D971472C-993F-4CCA-8981-CE1C9B0FA6CF}" type="presParOf" srcId="{552204B5-A409-4C11-91F2-78E5D67ACE3B}" destId="{47A2C0A3-E012-45ED-9B4E-D31E62BFFC1F}" srcOrd="3" destOrd="0" presId="urn:microsoft.com/office/officeart/2005/8/layout/default"/>
    <dgm:cxn modelId="{2299F785-5D88-4136-B907-FE156B4CC367}" type="presParOf" srcId="{552204B5-A409-4C11-91F2-78E5D67ACE3B}" destId="{CDC09F22-F6E6-4233-94F6-AD7E6784178C}" srcOrd="4" destOrd="0" presId="urn:microsoft.com/office/officeart/2005/8/layout/default"/>
    <dgm:cxn modelId="{64FBE047-9589-4E38-937C-DCEDE39699B5}" type="presParOf" srcId="{552204B5-A409-4C11-91F2-78E5D67ACE3B}" destId="{F4F03D95-7D1F-4AAE-8DF0-55EC9A0068C5}" srcOrd="5" destOrd="0" presId="urn:microsoft.com/office/officeart/2005/8/layout/default"/>
    <dgm:cxn modelId="{35ADFA97-46B3-4A62-BE38-724C4FB4A9C8}" type="presParOf" srcId="{552204B5-A409-4C11-91F2-78E5D67ACE3B}" destId="{1B8E1D98-CED8-40D7-8715-7588DE65173B}" srcOrd="6" destOrd="0" presId="urn:microsoft.com/office/officeart/2005/8/layout/default"/>
    <dgm:cxn modelId="{6036AF33-8ABD-4B97-8A46-FEB275BB4A77}" type="presParOf" srcId="{552204B5-A409-4C11-91F2-78E5D67ACE3B}" destId="{C7D031AF-9542-4757-B68F-69C002EA4C3F}" srcOrd="7" destOrd="0" presId="urn:microsoft.com/office/officeart/2005/8/layout/default"/>
    <dgm:cxn modelId="{0A3A8048-CBC3-475E-A134-02E8A9F43BD2}" type="presParOf" srcId="{552204B5-A409-4C11-91F2-78E5D67ACE3B}" destId="{62269C4F-71FE-45CA-A2F7-1B68FB95AEDF}" srcOrd="8" destOrd="0" presId="urn:microsoft.com/office/officeart/2005/8/layout/default"/>
    <dgm:cxn modelId="{66D7FA26-C15B-40D7-BEDF-BF93782DF13A}" type="presParOf" srcId="{552204B5-A409-4C11-91F2-78E5D67ACE3B}" destId="{D932523E-2BEF-4AFF-9861-FC9EC7DA48D4}" srcOrd="9" destOrd="0" presId="urn:microsoft.com/office/officeart/2005/8/layout/default"/>
    <dgm:cxn modelId="{3385F215-8374-45A7-A417-FC63ADD5CAE4}" type="presParOf" srcId="{552204B5-A409-4C11-91F2-78E5D67ACE3B}" destId="{6F7E099B-3CDE-4B1D-89AA-6D54887B884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AC58E-2F4E-4649-A946-759878E4C280}">
      <dsp:nvSpPr>
        <dsp:cNvPr id="0" name=""/>
        <dsp:cNvSpPr/>
      </dsp:nvSpPr>
      <dsp:spPr>
        <a:xfrm>
          <a:off x="156995" y="3150"/>
          <a:ext cx="3207052" cy="1924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Elever</a:t>
          </a:r>
          <a:r>
            <a:rPr lang="en-US" sz="1800" kern="1200" dirty="0"/>
            <a:t> med </a:t>
          </a:r>
          <a:r>
            <a:rPr lang="en-US" sz="1800" kern="1200" dirty="0" err="1"/>
            <a:t>svenska</a:t>
          </a:r>
          <a:r>
            <a:rPr lang="en-US" sz="1800" kern="1200" dirty="0"/>
            <a:t> </a:t>
          </a:r>
          <a:r>
            <a:rPr lang="en-US" sz="1800" kern="1200" dirty="0" err="1"/>
            <a:t>som</a:t>
          </a:r>
          <a:r>
            <a:rPr lang="en-US" sz="1800" kern="1200" dirty="0"/>
            <a:t> </a:t>
          </a:r>
          <a:r>
            <a:rPr lang="en-US" sz="1800" kern="1200" dirty="0" err="1"/>
            <a:t>andra</a:t>
          </a:r>
          <a:r>
            <a:rPr lang="en-US" sz="1800" kern="1200" dirty="0"/>
            <a:t> </a:t>
          </a:r>
          <a:r>
            <a:rPr lang="en-US" sz="1800" kern="1200" dirty="0" err="1"/>
            <a:t>språk</a:t>
          </a:r>
          <a:endParaRPr lang="en-US" sz="1800" kern="1200" dirty="0"/>
        </a:p>
      </dsp:txBody>
      <dsp:txXfrm>
        <a:off x="156995" y="3150"/>
        <a:ext cx="3207052" cy="1924231"/>
      </dsp:txXfrm>
    </dsp:sp>
    <dsp:sp modelId="{CDC09F22-F6E6-4233-94F6-AD7E6784178C}">
      <dsp:nvSpPr>
        <dsp:cNvPr id="0" name=""/>
        <dsp:cNvSpPr/>
      </dsp:nvSpPr>
      <dsp:spPr>
        <a:xfrm>
          <a:off x="3684752" y="3150"/>
          <a:ext cx="3207052" cy="19242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Stadieindelning/organisation Malung-Sälens kommun</a:t>
          </a:r>
        </a:p>
      </dsp:txBody>
      <dsp:txXfrm>
        <a:off x="3684752" y="3150"/>
        <a:ext cx="3207052" cy="1924231"/>
      </dsp:txXfrm>
    </dsp:sp>
    <dsp:sp modelId="{1B8E1D98-CED8-40D7-8715-7588DE65173B}">
      <dsp:nvSpPr>
        <dsp:cNvPr id="0" name=""/>
        <dsp:cNvSpPr/>
      </dsp:nvSpPr>
      <dsp:spPr>
        <a:xfrm>
          <a:off x="7212510" y="3150"/>
          <a:ext cx="3207052" cy="19242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F-3</a:t>
          </a:r>
        </a:p>
      </dsp:txBody>
      <dsp:txXfrm>
        <a:off x="7212510" y="3150"/>
        <a:ext cx="3207052" cy="1924231"/>
      </dsp:txXfrm>
    </dsp:sp>
    <dsp:sp modelId="{62269C4F-71FE-45CA-A2F7-1B68FB95AEDF}">
      <dsp:nvSpPr>
        <dsp:cNvPr id="0" name=""/>
        <dsp:cNvSpPr/>
      </dsp:nvSpPr>
      <dsp:spPr>
        <a:xfrm>
          <a:off x="1920874" y="2248086"/>
          <a:ext cx="3207052" cy="19242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Lärarbehörighet</a:t>
          </a:r>
        </a:p>
      </dsp:txBody>
      <dsp:txXfrm>
        <a:off x="1920874" y="2248086"/>
        <a:ext cx="3207052" cy="1924231"/>
      </dsp:txXfrm>
    </dsp:sp>
    <dsp:sp modelId="{6F7E099B-3CDE-4B1D-89AA-6D54887B884D}">
      <dsp:nvSpPr>
        <dsp:cNvPr id="0" name=""/>
        <dsp:cNvSpPr/>
      </dsp:nvSpPr>
      <dsp:spPr>
        <a:xfrm>
          <a:off x="5448631" y="2248086"/>
          <a:ext cx="3207052" cy="19242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Hur behåller vi en fortsatt god måluppfyllelse</a:t>
          </a:r>
        </a:p>
      </dsp:txBody>
      <dsp:txXfrm>
        <a:off x="5448631" y="2248086"/>
        <a:ext cx="3207052" cy="1924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AC58E-2F4E-4649-A946-759878E4C280}">
      <dsp:nvSpPr>
        <dsp:cNvPr id="0" name=""/>
        <dsp:cNvSpPr/>
      </dsp:nvSpPr>
      <dsp:spPr>
        <a:xfrm>
          <a:off x="174634" y="27568"/>
          <a:ext cx="3207052" cy="1924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Fritidshem</a:t>
          </a:r>
          <a:endParaRPr lang="en-US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Syrenen</a:t>
          </a:r>
          <a:r>
            <a:rPr lang="en-US" sz="2400" kern="1200" dirty="0"/>
            <a:t>  F-1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Solrosen</a:t>
          </a:r>
          <a:r>
            <a:rPr lang="en-US" sz="2400" kern="1200" dirty="0"/>
            <a:t> F-1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Nyponrosen</a:t>
          </a:r>
          <a:r>
            <a:rPr lang="en-US" sz="2400" kern="1200" dirty="0"/>
            <a:t>  2-</a:t>
          </a:r>
        </a:p>
      </dsp:txBody>
      <dsp:txXfrm>
        <a:off x="174634" y="27568"/>
        <a:ext cx="3207052" cy="1924231"/>
      </dsp:txXfrm>
    </dsp:sp>
    <dsp:sp modelId="{1CED5083-EFCD-4963-B3C3-259DF2AED01C}">
      <dsp:nvSpPr>
        <dsp:cNvPr id="0" name=""/>
        <dsp:cNvSpPr/>
      </dsp:nvSpPr>
      <dsp:spPr>
        <a:xfrm>
          <a:off x="3684752" y="3150"/>
          <a:ext cx="3207052" cy="19242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i="0" kern="1200" dirty="0"/>
            <a:t>Träningsskola grundsärskola</a:t>
          </a:r>
        </a:p>
      </dsp:txBody>
      <dsp:txXfrm>
        <a:off x="3684752" y="3150"/>
        <a:ext cx="3207052" cy="1924231"/>
      </dsp:txXfrm>
    </dsp:sp>
    <dsp:sp modelId="{CDC09F22-F6E6-4233-94F6-AD7E6784178C}">
      <dsp:nvSpPr>
        <dsp:cNvPr id="0" name=""/>
        <dsp:cNvSpPr/>
      </dsp:nvSpPr>
      <dsp:spPr>
        <a:xfrm>
          <a:off x="7212510" y="3150"/>
          <a:ext cx="3207052" cy="19242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Arbetslag</a:t>
          </a:r>
          <a:r>
            <a:rPr lang="en-US" sz="2400" kern="1200" baseline="0" dirty="0"/>
            <a:t> F-1-2-3</a:t>
          </a:r>
          <a:endParaRPr lang="en-US" sz="2400" kern="1200" dirty="0"/>
        </a:p>
      </dsp:txBody>
      <dsp:txXfrm>
        <a:off x="7212510" y="3150"/>
        <a:ext cx="3207052" cy="1924231"/>
      </dsp:txXfrm>
    </dsp:sp>
    <dsp:sp modelId="{1B8E1D98-CED8-40D7-8715-7588DE65173B}">
      <dsp:nvSpPr>
        <dsp:cNvPr id="0" name=""/>
        <dsp:cNvSpPr/>
      </dsp:nvSpPr>
      <dsp:spPr>
        <a:xfrm>
          <a:off x="156995" y="2248086"/>
          <a:ext cx="3207052" cy="19242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Arbetslag</a:t>
          </a:r>
          <a:endParaRPr lang="en-US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Fritids</a:t>
          </a:r>
        </a:p>
      </dsp:txBody>
      <dsp:txXfrm>
        <a:off x="156995" y="2248086"/>
        <a:ext cx="3207052" cy="1924231"/>
      </dsp:txXfrm>
    </dsp:sp>
    <dsp:sp modelId="{62269C4F-71FE-45CA-A2F7-1B68FB95AEDF}">
      <dsp:nvSpPr>
        <dsp:cNvPr id="0" name=""/>
        <dsp:cNvSpPr/>
      </dsp:nvSpPr>
      <dsp:spPr>
        <a:xfrm>
          <a:off x="3684752" y="2248086"/>
          <a:ext cx="3207052" cy="19242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Elevhälsa</a:t>
          </a:r>
        </a:p>
      </dsp:txBody>
      <dsp:txXfrm>
        <a:off x="3684752" y="2248086"/>
        <a:ext cx="3207052" cy="1924231"/>
      </dsp:txXfrm>
    </dsp:sp>
    <dsp:sp modelId="{6F7E099B-3CDE-4B1D-89AA-6D54887B884D}">
      <dsp:nvSpPr>
        <dsp:cNvPr id="0" name=""/>
        <dsp:cNvSpPr/>
      </dsp:nvSpPr>
      <dsp:spPr>
        <a:xfrm>
          <a:off x="7212510" y="2248086"/>
          <a:ext cx="3207052" cy="1924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SVA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särskilt </a:t>
          </a:r>
          <a:r>
            <a:rPr lang="en-US" sz="2400" kern="1200" dirty="0" err="1"/>
            <a:t>stöd</a:t>
          </a:r>
          <a:endParaRPr lang="en-US" sz="2400" kern="1200" dirty="0"/>
        </a:p>
      </dsp:txBody>
      <dsp:txXfrm>
        <a:off x="7212510" y="2248086"/>
        <a:ext cx="3207052" cy="192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8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9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7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3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2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2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8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5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4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lung-salen.se/skola-och-barnomsorg/grundskola/blomsterbacksskola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johan.tinn@malung-salen.s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etter.gustafsson@vansbro.s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v/vectors/l%C3%A4rare-m%C3%B6te-b%C3%B6cker-l%C3%A4sning-gruppen-23820/" TargetMode="External"/><Relationship Id="rId7" Type="http://schemas.openxmlformats.org/officeDocument/2006/relationships/hyperlink" Target="https://pixabay.com/sv/vectors/m%C3%A4nniskor-m%C3%A5ngfald-etniska-tre-23733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s://pixabay.com/fr/rompu-sans-abri-bris%C3%A9es-smash-1013601/" TargetMode="Externa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solidFill>
                  <a:srgbClr val="FFFFFF"/>
                </a:solidFill>
                <a:cs typeface="Calibri Light"/>
              </a:rPr>
              <a:t>Välkommen till  Blomsterbäcksskolan</a:t>
            </a:r>
            <a:br>
              <a:rPr lang="sv-SE" sz="2400" dirty="0">
                <a:solidFill>
                  <a:srgbClr val="FFFFFF"/>
                </a:solidFill>
                <a:cs typeface="Calibri Light"/>
              </a:rPr>
            </a:br>
            <a:r>
              <a:rPr lang="sv-SE" sz="2400" dirty="0">
                <a:solidFill>
                  <a:srgbClr val="FFFFFF"/>
                </a:solidFill>
                <a:cs typeface="Calibri Light"/>
              </a:rPr>
              <a:t> läsåret 2022/2023</a:t>
            </a:r>
            <a:endParaRPr lang="sv-SE" sz="2400" dirty="0">
              <a:solidFill>
                <a:srgbClr val="FFFFFF"/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A07EE88-5F68-40CE-A678-0D47C7748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" name="Bildobjekt 5" descr="Välkommen till Blomsterbäcksskolan läsåret 2022/2023">
            <a:extLst>
              <a:ext uri="{FF2B5EF4-FFF2-40B4-BE49-F238E27FC236}">
                <a16:creationId xmlns:a16="http://schemas.microsoft.com/office/drawing/2014/main" id="{75D7D3E8-27A8-4403-8950-07DC7AD55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6" y="929390"/>
            <a:ext cx="5614609" cy="387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  <a:cs typeface="Calibri Light"/>
              </a:rPr>
              <a:t>Lika behandlingsplan/hemsida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725" y="299803"/>
            <a:ext cx="7075357" cy="378200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sv-SE" sz="2800" b="1" dirty="0">
              <a:cs typeface="Calibri"/>
            </a:endParaRPr>
          </a:p>
          <a:p>
            <a:pPr marL="0" indent="0" fontAlgn="base">
              <a:buNone/>
            </a:pPr>
            <a:endParaRPr lang="sv-SE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fontAlgn="base"/>
            <a:endParaRPr lang="sv-SE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EFA6D5-5947-4772-8087-0306B1F2AF66}"/>
              </a:ext>
            </a:extLst>
          </p:cNvPr>
          <p:cNvSpPr txBox="1"/>
          <p:nvPr/>
        </p:nvSpPr>
        <p:spPr>
          <a:xfrm>
            <a:off x="5680970" y="278266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2"/>
              </a:rPr>
              <a:t>Hemsida Blomster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351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01" y="2048951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  <a:cs typeface="Calibri Light"/>
              </a:rPr>
              <a:t>Elevhälsa 2022/2023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4457820" cy="5230634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endParaRPr lang="sv-SE" sz="2400" b="1" dirty="0">
              <a:solidFill>
                <a:srgbClr val="000000"/>
              </a:solidFill>
              <a:cs typeface="Calibri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Elevhälsan 2022/2023</a:t>
            </a:r>
            <a:endParaRPr lang="sv-S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Skolsköterskor, Elin P, </a:t>
            </a:r>
            <a:r>
              <a:rPr lang="sv-SE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Anna-Karin </a:t>
            </a:r>
            <a:r>
              <a:rPr lang="sv-SE" sz="180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Mabergs</a:t>
            </a:r>
            <a:r>
              <a:rPr lang="sv-SE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och Katarina B.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Kuratorer, Margareta Gottfridsson (börjar 1 augusti), Anne och </a:t>
            </a:r>
            <a:r>
              <a:rPr lang="sv-SE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Kristina Alderholm Eriksson.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Specialpedagoger: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Lina-norr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Susanne Hebert Halvarsson -Blomster F-2 </a:t>
            </a: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och </a:t>
            </a:r>
            <a:r>
              <a:rPr lang="sv-SE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Malungsfors</a:t>
            </a: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Anna Cervin- 3-5 Blomster </a:t>
            </a: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och </a:t>
            </a:r>
            <a:r>
              <a:rPr lang="sv-SE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Lillmon</a:t>
            </a: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Anna Skytt- grundsärskolan och </a:t>
            </a:r>
            <a:r>
              <a:rPr lang="sv-SE" sz="180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träninsgsärskolan</a:t>
            </a:r>
            <a:r>
              <a:rPr lang="sv-SE" sz="180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Blomster </a:t>
            </a: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6-7 Central och </a:t>
            </a:r>
            <a:r>
              <a:rPr lang="sv-SE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Lillmon</a:t>
            </a: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elevärenden på individnivå.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Carina – 8-9 Central och särskild undervisningsgrupp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sv-SE" sz="2400" b="1" dirty="0">
              <a:solidFill>
                <a:srgbClr val="000000"/>
              </a:solidFill>
              <a:cs typeface="Calibri"/>
            </a:endParaRPr>
          </a:p>
          <a:p>
            <a:endParaRPr lang="sv-SE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826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173562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  <a:cs typeface="Calibri Light"/>
              </a:rPr>
              <a:t>Rutiner/elever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852" y="636974"/>
            <a:ext cx="4457820" cy="5230634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endParaRPr lang="sv-SE" sz="2400" b="1" dirty="0">
              <a:solidFill>
                <a:srgbClr val="000000"/>
              </a:solidFill>
              <a:cs typeface="Calibri"/>
            </a:endParaRPr>
          </a:p>
          <a:p>
            <a:r>
              <a:rPr lang="sv-SE" sz="2400" dirty="0">
                <a:solidFill>
                  <a:srgbClr val="000000"/>
                </a:solidFill>
                <a:cs typeface="Calibri"/>
              </a:rPr>
              <a:t>Busskortansökningar vid  inflyttning eller annan orsak, sker via länk och Bank id på Blomsters hemsida.</a:t>
            </a:r>
            <a:endParaRPr lang="sv-SE" sz="2400" dirty="0">
              <a:cs typeface="Calibri"/>
            </a:endParaRPr>
          </a:p>
          <a:p>
            <a:r>
              <a:rPr lang="sv-SE" sz="2400" dirty="0">
                <a:solidFill>
                  <a:srgbClr val="000000"/>
                </a:solidFill>
                <a:cs typeface="Calibri"/>
              </a:rPr>
              <a:t>Vid sjukfrånvaro ska skolan meddelas varje dag se nummer på Blomsters hemsida eller via </a:t>
            </a:r>
            <a:r>
              <a:rPr lang="sv-SE" sz="2400" dirty="0" err="1">
                <a:solidFill>
                  <a:srgbClr val="000000"/>
                </a:solidFill>
                <a:cs typeface="Calibri"/>
              </a:rPr>
              <a:t>dexter</a:t>
            </a:r>
            <a:r>
              <a:rPr lang="sv-SE" sz="2400">
                <a:solidFill>
                  <a:srgbClr val="000000"/>
                </a:solidFill>
                <a:cs typeface="Calibri"/>
              </a:rPr>
              <a:t> länken.</a:t>
            </a:r>
            <a:endParaRPr lang="sv-SE" sz="2400" dirty="0">
              <a:solidFill>
                <a:srgbClr val="000000"/>
              </a:solidFill>
              <a:cs typeface="Calibri"/>
            </a:endParaRPr>
          </a:p>
          <a:p>
            <a:r>
              <a:rPr lang="sv-SE" sz="2400" dirty="0">
                <a:solidFill>
                  <a:srgbClr val="000000"/>
                </a:solidFill>
                <a:cs typeface="Calibri"/>
              </a:rPr>
              <a:t>Vid ledighet skall lämna in ledighetsansökan till  lärare. Blankett får man från skolan eller kommunens hemsida.</a:t>
            </a:r>
          </a:p>
          <a:p>
            <a:r>
              <a:rPr lang="sv-SE" sz="2400" dirty="0">
                <a:solidFill>
                  <a:srgbClr val="000000"/>
                </a:solidFill>
                <a:cs typeface="Calibri"/>
              </a:rPr>
              <a:t>Fotografering skolan måndag v.35</a:t>
            </a:r>
          </a:p>
          <a:p>
            <a:endParaRPr lang="sv-SE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666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173562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  <a:cs typeface="Calibri Light"/>
              </a:rPr>
              <a:t>Idrott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852" y="636974"/>
            <a:ext cx="4457820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l">
              <a:buNone/>
            </a:pPr>
            <a:endParaRPr lang="sv-SE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endParaRPr lang="sv-SE" sz="2400" b="1" dirty="0">
              <a:solidFill>
                <a:srgbClr val="000000"/>
              </a:solidFill>
              <a:cs typeface="Calibri"/>
            </a:endParaRPr>
          </a:p>
          <a:p>
            <a:endParaRPr lang="sv-SE" sz="2400" dirty="0">
              <a:solidFill>
                <a:srgbClr val="000000"/>
              </a:solidFill>
              <a:cs typeface="Calibri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E6407CB4-2140-4DA3-8A64-91472A71C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114051"/>
              </p:ext>
            </p:extLst>
          </p:nvPr>
        </p:nvGraphicFramePr>
        <p:xfrm>
          <a:off x="6498047" y="1659466"/>
          <a:ext cx="4457819" cy="2431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779">
                  <a:extLst>
                    <a:ext uri="{9D8B030D-6E8A-4147-A177-3AD203B41FA5}">
                      <a16:colId xmlns:a16="http://schemas.microsoft.com/office/drawing/2014/main" val="756102920"/>
                    </a:ext>
                  </a:extLst>
                </a:gridCol>
                <a:gridCol w="1901020">
                  <a:extLst>
                    <a:ext uri="{9D8B030D-6E8A-4147-A177-3AD203B41FA5}">
                      <a16:colId xmlns:a16="http://schemas.microsoft.com/office/drawing/2014/main" val="2200069204"/>
                    </a:ext>
                  </a:extLst>
                </a:gridCol>
                <a:gridCol w="1901020">
                  <a:extLst>
                    <a:ext uri="{9D8B030D-6E8A-4147-A177-3AD203B41FA5}">
                      <a16:colId xmlns:a16="http://schemas.microsoft.com/office/drawing/2014/main" val="1356708870"/>
                    </a:ext>
                  </a:extLst>
                </a:gridCol>
              </a:tblGrid>
              <a:tr h="2302933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</a:pPr>
                      <a:r>
                        <a:rPr lang="sv-SE" sz="5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Univers" panose="020B0503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866" marR="41866" marT="5242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sv-SE" sz="2000" b="1" dirty="0">
                          <a:effectLst/>
                          <a:latin typeface="Univers" panose="020B0503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</a:pPr>
                      <a:r>
                        <a:rPr lang="sv-SE" sz="2000" dirty="0">
                          <a:effectLst/>
                          <a:latin typeface="Univers" panose="020B0503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Lärare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sv-SE" sz="2000" dirty="0">
                          <a:effectLst/>
                          <a:latin typeface="Univers" panose="020B0503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Johan </a:t>
                      </a:r>
                      <a:r>
                        <a:rPr lang="sv-SE" sz="2000" dirty="0" err="1">
                          <a:effectLst/>
                          <a:latin typeface="Univers" panose="020B0503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Tinn</a:t>
                      </a:r>
                      <a:endParaRPr lang="sv-SE" sz="2000" dirty="0">
                        <a:effectLst/>
                        <a:latin typeface="Univers" panose="020B0503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sv-SE" sz="2000" u="sng" dirty="0">
                          <a:solidFill>
                            <a:srgbClr val="4495A2"/>
                          </a:solidFill>
                          <a:effectLst/>
                          <a:latin typeface="Univers" panose="020B0503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johan.tinn@malung-salen.se</a:t>
                      </a:r>
                      <a:endParaRPr lang="sv-SE" sz="2000" dirty="0">
                        <a:effectLst/>
                        <a:latin typeface="Univers" panose="020B0503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sv-SE" sz="2000" dirty="0">
                          <a:effectLst/>
                          <a:latin typeface="Univers" panose="020B0503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sv-SE" sz="2000" dirty="0">
                          <a:effectLst/>
                          <a:latin typeface="Univers" panose="020B0503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3025" marR="73025" marT="91440" marB="0"/>
                </a:tc>
                <a:extLst>
                  <a:ext uri="{0D108BD9-81ED-4DB2-BD59-A6C34878D82A}">
                    <a16:rowId xmlns:a16="http://schemas.microsoft.com/office/drawing/2014/main" val="4121163119"/>
                  </a:ext>
                </a:extLst>
              </a:tr>
            </a:tbl>
          </a:graphicData>
        </a:graphic>
      </p:graphicFrame>
      <p:pic>
        <p:nvPicPr>
          <p:cNvPr id="6" name="Bildobjekt 5" descr="En bild som visar träd, utomhus, person&#10;&#10;Automatiskt genererad beskrivning">
            <a:extLst>
              <a:ext uri="{FF2B5EF4-FFF2-40B4-BE49-F238E27FC236}">
                <a16:creationId xmlns:a16="http://schemas.microsoft.com/office/drawing/2014/main" id="{84E87ECE-A19E-404A-AE4D-310400E61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533" y="1659466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53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173562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  <a:cs typeface="Calibri Light"/>
              </a:rPr>
              <a:t>Simundervisning</a:t>
            </a:r>
            <a:br>
              <a:rPr lang="sv-SE" dirty="0">
                <a:solidFill>
                  <a:srgbClr val="FFFFFF"/>
                </a:solidFill>
                <a:cs typeface="Calibri Light"/>
              </a:rPr>
            </a:br>
            <a:r>
              <a:rPr lang="sv-SE" dirty="0">
                <a:solidFill>
                  <a:srgbClr val="FFFFFF"/>
                </a:solidFill>
                <a:cs typeface="Calibri Light"/>
              </a:rPr>
              <a:t>åk 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852" y="636974"/>
            <a:ext cx="4457820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l">
              <a:buNone/>
            </a:pPr>
            <a:endParaRPr lang="sv-SE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sv-SE" sz="1800" b="0" i="0" dirty="0">
                <a:effectLst/>
              </a:rPr>
              <a:t>Kontroll av simkunnighet åk 2 och åk 3 Blomsterbäcksskolan HT 2022</a:t>
            </a:r>
          </a:p>
          <a:p>
            <a:r>
              <a:rPr lang="sv-SE" dirty="0"/>
              <a:t>Tre </a:t>
            </a:r>
            <a:r>
              <a:rPr lang="sv-SE" sz="1800" b="0" i="0" dirty="0">
                <a:effectLst/>
              </a:rPr>
              <a:t>onsdagar bokade mellan 10.30-12.00 med start vecka 41-43.</a:t>
            </a:r>
          </a:p>
          <a:p>
            <a:pPr algn="l"/>
            <a:r>
              <a:rPr lang="sv-SE" sz="1800" b="0" i="0" dirty="0">
                <a:effectLst/>
              </a:rPr>
              <a:t> Skolan bokar buss Vansbro tur och retur</a:t>
            </a:r>
          </a:p>
          <a:p>
            <a:pPr marL="0" indent="0" algn="l">
              <a:spcAft>
                <a:spcPts val="10"/>
              </a:spcAft>
              <a:buNone/>
            </a:pPr>
            <a:r>
              <a:rPr lang="sv-SE" sz="1800" b="1" i="0" dirty="0">
                <a:effectLst/>
              </a:rPr>
              <a:t>Kontakt</a:t>
            </a:r>
          </a:p>
          <a:p>
            <a:pPr marL="0" indent="0" algn="l">
              <a:spcAft>
                <a:spcPts val="10"/>
              </a:spcAft>
              <a:buNone/>
            </a:pPr>
            <a:r>
              <a:rPr lang="sv-SE" sz="1000" b="1" i="0" dirty="0">
                <a:effectLst/>
              </a:rPr>
              <a:t>Petter Gustafsson</a:t>
            </a:r>
            <a:endParaRPr lang="sv-SE" sz="1000" b="0" i="0" dirty="0">
              <a:effectLst/>
            </a:endParaRPr>
          </a:p>
          <a:p>
            <a:pPr marL="0" indent="0" algn="l">
              <a:spcAft>
                <a:spcPts val="10"/>
              </a:spcAft>
              <a:buNone/>
            </a:pPr>
            <a:r>
              <a:rPr lang="sv-SE" sz="1000" b="0" i="0" dirty="0">
                <a:effectLst/>
              </a:rPr>
              <a:t>Vansbro simhall och gym</a:t>
            </a:r>
          </a:p>
          <a:p>
            <a:pPr marL="0" indent="0" algn="l">
              <a:spcAft>
                <a:spcPts val="10"/>
              </a:spcAft>
              <a:buNone/>
            </a:pPr>
            <a:r>
              <a:rPr lang="sv-SE" sz="1000" b="0" i="0" dirty="0">
                <a:effectLst/>
              </a:rPr>
              <a:t>Utbildning, kultur och fritid</a:t>
            </a:r>
            <a:br>
              <a:rPr lang="sv-SE" sz="1000" b="0" i="0" dirty="0">
                <a:effectLst/>
              </a:rPr>
            </a:br>
            <a:r>
              <a:rPr lang="sv-SE" sz="1000" b="0" i="0" dirty="0">
                <a:effectLst/>
              </a:rPr>
              <a:t>0281-750 49</a:t>
            </a:r>
            <a:br>
              <a:rPr lang="sv-SE" sz="1000" b="0" i="0" dirty="0">
                <a:effectLst/>
              </a:rPr>
            </a:br>
            <a:r>
              <a:rPr lang="sv-SE" sz="1000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petter.gustafsson@vansbro.se</a:t>
            </a:r>
            <a:endParaRPr lang="sv-SE" sz="1000" b="0" i="0" dirty="0">
              <a:effectLst/>
            </a:endParaRPr>
          </a:p>
          <a:p>
            <a:pPr marL="0" indent="0" algn="l">
              <a:spcAft>
                <a:spcPts val="10"/>
              </a:spcAft>
              <a:buNone/>
            </a:pPr>
            <a:r>
              <a:rPr lang="sv-SE" sz="1000" b="0" i="0" dirty="0">
                <a:effectLst/>
              </a:rPr>
              <a:t>Vansbro kommun, Norra </a:t>
            </a:r>
            <a:r>
              <a:rPr lang="sv-SE" sz="1000" b="0" i="0" dirty="0" err="1">
                <a:effectLst/>
              </a:rPr>
              <a:t>Allégatan</a:t>
            </a:r>
            <a:r>
              <a:rPr lang="sv-SE" sz="1000" b="0" i="0" dirty="0">
                <a:effectLst/>
              </a:rPr>
              <a:t> 30, 786 31 Vansbro</a:t>
            </a:r>
          </a:p>
          <a:p>
            <a:endParaRPr lang="sv-SE" sz="2400" b="1" dirty="0">
              <a:solidFill>
                <a:srgbClr val="000000"/>
              </a:solidFill>
              <a:cs typeface="Calibri"/>
            </a:endParaRPr>
          </a:p>
          <a:p>
            <a:endParaRPr lang="sv-SE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4643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45A760-6A99-4A5B-AA6A-5401BA30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 ett lyckat läsår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6E4F5F-35B2-4689-9165-87DD0A8E9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 descr="En bild som visar text, gräs, himmel, utomhus&#10;&#10;Automatiskt genererad beskrivning">
            <a:extLst>
              <a:ext uri="{FF2B5EF4-FFF2-40B4-BE49-F238E27FC236}">
                <a16:creationId xmlns:a16="http://schemas.microsoft.com/office/drawing/2014/main" id="{4C2C40A8-F0FF-4F6F-99A6-A56CD6C780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718" y="1504784"/>
            <a:ext cx="4781329" cy="330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62A2C1-0FFF-4588-A06D-52997FB3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tx1"/>
                </a:solidFill>
                <a:cs typeface="Calibri Light"/>
              </a:rPr>
              <a:t>En skola i förändring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3B38D2A7-1417-4864-887D-5A5F11F4B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720905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4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62A2C1-0FFF-4588-A06D-52997FB3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  <a:cs typeface="Calibri Light"/>
              </a:rPr>
              <a:t>Blomsterbäcksskolans verksamhet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3B38D2A7-1417-4864-887D-5A5F11F4B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787839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99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10" y="2223323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  <a:cs typeface="Calibri Light"/>
              </a:rPr>
              <a:t>Personal åk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18" y="-1234626"/>
            <a:ext cx="7075357" cy="62958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sv-SE" sz="2800" b="1" dirty="0">
              <a:cs typeface="Calibri"/>
            </a:endParaRPr>
          </a:p>
          <a:p>
            <a:pPr marL="0" indent="0">
              <a:spcBef>
                <a:spcPts val="200"/>
              </a:spcBef>
              <a:buNone/>
            </a:pPr>
            <a:endParaRPr lang="sv-SE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fontAlgn="base"/>
            <a:endParaRPr lang="sv-SE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6F224BDB-83D9-418A-B937-8BB0F350E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340403"/>
              </p:ext>
            </p:extLst>
          </p:nvPr>
        </p:nvGraphicFramePr>
        <p:xfrm>
          <a:off x="5150437" y="1513959"/>
          <a:ext cx="5949950" cy="354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346">
                  <a:extLst>
                    <a:ext uri="{9D8B030D-6E8A-4147-A177-3AD203B41FA5}">
                      <a16:colId xmlns:a16="http://schemas.microsoft.com/office/drawing/2014/main" val="4022200036"/>
                    </a:ext>
                  </a:extLst>
                </a:gridCol>
                <a:gridCol w="2284036">
                  <a:extLst>
                    <a:ext uri="{9D8B030D-6E8A-4147-A177-3AD203B41FA5}">
                      <a16:colId xmlns:a16="http://schemas.microsoft.com/office/drawing/2014/main" val="2408077971"/>
                    </a:ext>
                  </a:extLst>
                </a:gridCol>
                <a:gridCol w="658719">
                  <a:extLst>
                    <a:ext uri="{9D8B030D-6E8A-4147-A177-3AD203B41FA5}">
                      <a16:colId xmlns:a16="http://schemas.microsoft.com/office/drawing/2014/main" val="3079323336"/>
                    </a:ext>
                  </a:extLst>
                </a:gridCol>
                <a:gridCol w="2424849">
                  <a:extLst>
                    <a:ext uri="{9D8B030D-6E8A-4147-A177-3AD203B41FA5}">
                      <a16:colId xmlns:a16="http://schemas.microsoft.com/office/drawing/2014/main" val="2609843370"/>
                    </a:ext>
                  </a:extLst>
                </a:gridCol>
              </a:tblGrid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1A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22 elever Klassrummet gamla modulen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Totalt: 64 elever åk 1 och 3 klassrum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17678"/>
                  </a:ext>
                </a:extLst>
              </a:tr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Ingalill Hermansson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694028"/>
                  </a:ext>
                </a:extLst>
              </a:tr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0,75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 </a:t>
                      </a:r>
                      <a:r>
                        <a:rPr lang="sv-SE" sz="1600" u="none" strike="noStrike" dirty="0" err="1">
                          <a:effectLst/>
                        </a:rPr>
                        <a:t>Elevass</a:t>
                      </a:r>
                      <a:r>
                        <a:rPr lang="sv-SE" sz="1600" u="none" strike="noStrike" dirty="0">
                          <a:effectLst/>
                        </a:rPr>
                        <a:t>: Lotta </a:t>
                      </a:r>
                      <a:r>
                        <a:rPr lang="sv-SE" sz="1600" u="none" strike="noStrike" dirty="0" err="1">
                          <a:effectLst/>
                        </a:rPr>
                        <a:t>Barrborn</a:t>
                      </a:r>
                      <a:r>
                        <a:rPr lang="sv-SE" sz="1600" u="none" strike="noStrike" dirty="0">
                          <a:effectLst/>
                        </a:rPr>
                        <a:t> 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207183"/>
                  </a:ext>
                </a:extLst>
              </a:tr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Soha skolfritids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665557"/>
                  </a:ext>
                </a:extLst>
              </a:tr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1B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22 elever Klassrummet gamla modulen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150278"/>
                  </a:ext>
                </a:extLst>
              </a:tr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Pernilla Fagerlund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885513"/>
                  </a:ext>
                </a:extLst>
              </a:tr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Lotta Laitinen/skolfritids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003639"/>
                  </a:ext>
                </a:extLst>
              </a:tr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1C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20 elever gamla modulen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374255"/>
                  </a:ext>
                </a:extLst>
              </a:tr>
              <a:tr h="22204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Agnes Gustafsson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429905"/>
                  </a:ext>
                </a:extLst>
              </a:tr>
              <a:tr h="30573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Ida Ryberg/skolfritids 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565445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 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 err="1">
                          <a:effectLst/>
                        </a:rPr>
                        <a:t>Elevass</a:t>
                      </a:r>
                      <a:r>
                        <a:rPr lang="sv-SE" sz="1600" u="none" strike="noStrike" dirty="0">
                          <a:effectLst/>
                        </a:rPr>
                        <a:t>: Minya Zeray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787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6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10" y="2223323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  <a:cs typeface="Calibri Light"/>
              </a:rPr>
              <a:t>Personal åk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725" y="281065"/>
            <a:ext cx="7075357" cy="62958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sv-SE" sz="2800" b="1" dirty="0">
              <a:cs typeface="Calibri"/>
            </a:endParaRPr>
          </a:p>
          <a:p>
            <a:pPr marL="0" indent="0">
              <a:spcBef>
                <a:spcPts val="200"/>
              </a:spcBef>
              <a:buNone/>
            </a:pPr>
            <a:endParaRPr lang="sv-SE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fontAlgn="base"/>
            <a:endParaRPr lang="sv-SE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C78344EB-3D5D-4A8F-A630-C571DFE33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20742"/>
              </p:ext>
            </p:extLst>
          </p:nvPr>
        </p:nvGraphicFramePr>
        <p:xfrm>
          <a:off x="5612434" y="1799254"/>
          <a:ext cx="4976053" cy="444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027">
                  <a:extLst>
                    <a:ext uri="{9D8B030D-6E8A-4147-A177-3AD203B41FA5}">
                      <a16:colId xmlns:a16="http://schemas.microsoft.com/office/drawing/2014/main" val="3727169584"/>
                    </a:ext>
                  </a:extLst>
                </a:gridCol>
                <a:gridCol w="1313851">
                  <a:extLst>
                    <a:ext uri="{9D8B030D-6E8A-4147-A177-3AD203B41FA5}">
                      <a16:colId xmlns:a16="http://schemas.microsoft.com/office/drawing/2014/main" val="1239891144"/>
                    </a:ext>
                  </a:extLst>
                </a:gridCol>
                <a:gridCol w="657262">
                  <a:extLst>
                    <a:ext uri="{9D8B030D-6E8A-4147-A177-3AD203B41FA5}">
                      <a16:colId xmlns:a16="http://schemas.microsoft.com/office/drawing/2014/main" val="275689907"/>
                    </a:ext>
                  </a:extLst>
                </a:gridCol>
                <a:gridCol w="2517913">
                  <a:extLst>
                    <a:ext uri="{9D8B030D-6E8A-4147-A177-3AD203B41FA5}">
                      <a16:colId xmlns:a16="http://schemas.microsoft.com/office/drawing/2014/main" val="3501651363"/>
                    </a:ext>
                  </a:extLst>
                </a:gridCol>
              </a:tblGrid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2A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45 elever  Nya modulen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Totalt: 45 elever åk 2/ Lillmon elever  2 klassrum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90029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Therese Asklander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>
                          <a:effectLst/>
                        </a:rPr>
                        <a:t>1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475552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Elisabeth Larsson/skolfritids</a:t>
                      </a:r>
                      <a:endParaRPr lang="sv-SE" sz="18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516204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Barbro Thorsen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>
                          <a:effectLst/>
                        </a:rPr>
                        <a:t>1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81185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2B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431470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Rebecka Dahlqvist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>
                          <a:effectLst/>
                        </a:rPr>
                        <a:t>1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296770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Helen Matsson/skolfritids 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432478"/>
                  </a:ext>
                </a:extLst>
              </a:tr>
              <a:tr h="273918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1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err="1">
                          <a:effectLst/>
                        </a:rPr>
                        <a:t>Elevass</a:t>
                      </a:r>
                      <a:r>
                        <a:rPr lang="sv-SE" sz="1800" u="none" strike="noStrike" dirty="0">
                          <a:effectLst/>
                        </a:rPr>
                        <a:t>: Stefan Eriksson 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766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58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10" y="2223323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  <a:cs typeface="Calibri Light"/>
              </a:rPr>
              <a:t>Personal åk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725" y="281065"/>
            <a:ext cx="7075357" cy="62958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sv-SE" sz="2800" b="1" dirty="0">
              <a:cs typeface="Calibri"/>
            </a:endParaRPr>
          </a:p>
          <a:p>
            <a:pPr marL="0" indent="0">
              <a:spcBef>
                <a:spcPts val="200"/>
              </a:spcBef>
              <a:buNone/>
            </a:pPr>
            <a:endParaRPr lang="sv-SE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fontAlgn="base"/>
            <a:endParaRPr lang="sv-SE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9288ACD-B735-4082-B351-F1DE82C12A6E}"/>
              </a:ext>
            </a:extLst>
          </p:cNvPr>
          <p:cNvGraphicFramePr>
            <a:graphicFrameLocks noGrp="1"/>
          </p:cNvGraphicFramePr>
          <p:nvPr/>
        </p:nvGraphicFramePr>
        <p:xfrm>
          <a:off x="4991725" y="1913309"/>
          <a:ext cx="6267964" cy="3566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616">
                  <a:extLst>
                    <a:ext uri="{9D8B030D-6E8A-4147-A177-3AD203B41FA5}">
                      <a16:colId xmlns:a16="http://schemas.microsoft.com/office/drawing/2014/main" val="3865587662"/>
                    </a:ext>
                  </a:extLst>
                </a:gridCol>
                <a:gridCol w="2320932">
                  <a:extLst>
                    <a:ext uri="{9D8B030D-6E8A-4147-A177-3AD203B41FA5}">
                      <a16:colId xmlns:a16="http://schemas.microsoft.com/office/drawing/2014/main" val="844586435"/>
                    </a:ext>
                  </a:extLst>
                </a:gridCol>
                <a:gridCol w="584118">
                  <a:extLst>
                    <a:ext uri="{9D8B030D-6E8A-4147-A177-3AD203B41FA5}">
                      <a16:colId xmlns:a16="http://schemas.microsoft.com/office/drawing/2014/main" val="2631354933"/>
                    </a:ext>
                  </a:extLst>
                </a:gridCol>
                <a:gridCol w="2778298">
                  <a:extLst>
                    <a:ext uri="{9D8B030D-6E8A-4147-A177-3AD203B41FA5}">
                      <a16:colId xmlns:a16="http://schemas.microsoft.com/office/drawing/2014/main" val="4076919613"/>
                    </a:ext>
                  </a:extLst>
                </a:gridCol>
              </a:tblGrid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Åk 3A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 20 elever Adm.Huset klassrum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Totalt: 59 elever åk 3/ </a:t>
                      </a:r>
                      <a:r>
                        <a:rPr lang="sv-SE" sz="1400" u="none" strike="noStrike" dirty="0" err="1">
                          <a:effectLst/>
                        </a:rPr>
                        <a:t>Lillmon</a:t>
                      </a:r>
                      <a:r>
                        <a:rPr lang="sv-SE" sz="1400" u="none" strike="noStrike" dirty="0">
                          <a:effectLst/>
                        </a:rPr>
                        <a:t> elever  3 klassrum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44980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Maria Bengtsson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63389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Elevass</a:t>
                      </a:r>
                      <a:r>
                        <a:rPr lang="sv-SE" sz="1400" u="none" strike="noStrike" dirty="0">
                          <a:effectLst/>
                        </a:rPr>
                        <a:t>: Marcus </a:t>
                      </a:r>
                      <a:r>
                        <a:rPr lang="sv-SE" sz="1400" u="none" strike="noStrike" dirty="0" err="1">
                          <a:effectLst/>
                        </a:rPr>
                        <a:t>Kvarlöf</a:t>
                      </a:r>
                      <a:r>
                        <a:rPr lang="sv-SE" sz="1400" u="none" strike="noStrike" dirty="0">
                          <a:effectLst/>
                        </a:rPr>
                        <a:t> 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592887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Åk 3B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19 elever Adm.Huset klassrum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344833"/>
                  </a:ext>
                </a:extLst>
              </a:tr>
              <a:tr h="40377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Anna Johansson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352477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Elevass</a:t>
                      </a:r>
                      <a:r>
                        <a:rPr lang="sv-SE" sz="1400" u="none" strike="noStrike" dirty="0">
                          <a:effectLst/>
                        </a:rPr>
                        <a:t>: Helen Tåli Olsson 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76479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Åk 3C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 20 elever Adm.Huset klassrum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946974"/>
                  </a:ext>
                </a:extLst>
              </a:tr>
              <a:tr h="28454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Lisa Larsson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409657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Elevass</a:t>
                      </a:r>
                      <a:r>
                        <a:rPr lang="sv-SE" sz="1400" u="none" strike="noStrike" dirty="0">
                          <a:effectLst/>
                        </a:rPr>
                        <a:t>: Tommy Sjögren, </a:t>
                      </a:r>
                      <a:r>
                        <a:rPr lang="sv-SE" sz="1400" u="none" strike="noStrike" dirty="0" err="1">
                          <a:effectLst/>
                        </a:rPr>
                        <a:t>Batoul</a:t>
                      </a:r>
                      <a:r>
                        <a:rPr lang="sv-SE" sz="1400" u="none" strike="noStrike" dirty="0">
                          <a:effectLst/>
                        </a:rPr>
                        <a:t> </a:t>
                      </a:r>
                      <a:r>
                        <a:rPr lang="sv-SE" sz="1400" u="none" strike="noStrike" dirty="0" err="1">
                          <a:effectLst/>
                        </a:rPr>
                        <a:t>Mesbah</a:t>
                      </a:r>
                      <a:r>
                        <a:rPr lang="sv-SE" sz="1400" u="none" strike="noStrike" dirty="0">
                          <a:effectLst/>
                        </a:rPr>
                        <a:t> ( tjänst </a:t>
                      </a:r>
                      <a:r>
                        <a:rPr lang="sv-SE" sz="1400" u="none" strike="noStrike" dirty="0" err="1">
                          <a:effectLst/>
                        </a:rPr>
                        <a:t>arb.f</a:t>
                      </a:r>
                      <a:r>
                        <a:rPr lang="sv-SE" sz="1400" u="none" strike="noStrike" dirty="0">
                          <a:effectLst/>
                        </a:rPr>
                        <a:t>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578177"/>
                  </a:ext>
                </a:extLst>
              </a:tr>
              <a:tr h="2363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Resurslärare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 </a:t>
                      </a:r>
                      <a:r>
                        <a:rPr lang="sv-SE" sz="1400" u="none" strike="noStrike" dirty="0" err="1">
                          <a:effectLst/>
                        </a:rPr>
                        <a:t>Selina</a:t>
                      </a:r>
                      <a:r>
                        <a:rPr lang="sv-SE" sz="1400" u="none" strike="noStrike" dirty="0">
                          <a:effectLst/>
                        </a:rPr>
                        <a:t> </a:t>
                      </a:r>
                      <a:r>
                        <a:rPr lang="sv-SE" sz="1400" u="none" strike="noStrike" dirty="0" err="1">
                          <a:effectLst/>
                        </a:rPr>
                        <a:t>Nilima</a:t>
                      </a:r>
                      <a:r>
                        <a:rPr lang="sv-SE" sz="1400" u="none" strike="noStrike" dirty="0">
                          <a:effectLst/>
                        </a:rPr>
                        <a:t> Petterson/ arbetslag 2-3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388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00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929D9AC7-D39A-44BB-AF3B-B164D285A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87309"/>
              </p:ext>
            </p:extLst>
          </p:nvPr>
        </p:nvGraphicFramePr>
        <p:xfrm>
          <a:off x="772999" y="2990490"/>
          <a:ext cx="2850192" cy="335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192">
                  <a:extLst>
                    <a:ext uri="{9D8B030D-6E8A-4147-A177-3AD203B41FA5}">
                      <a16:colId xmlns:a16="http://schemas.microsoft.com/office/drawing/2014/main" val="3664346515"/>
                    </a:ext>
                  </a:extLst>
                </a:gridCol>
              </a:tblGrid>
              <a:tr h="516326">
                <a:tc>
                  <a:txBody>
                    <a:bodyPr/>
                    <a:lstStyle/>
                    <a:p>
                      <a:pPr rtl="0" fontAlgn="base"/>
                      <a:endParaRPr lang="sv-SE" sz="1100" dirty="0">
                        <a:solidFill>
                          <a:srgbClr val="186B8A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990060"/>
                  </a:ext>
                </a:extLst>
              </a:tr>
              <a:tr h="1913439">
                <a:tc>
                  <a:txBody>
                    <a:bodyPr/>
                    <a:lstStyle/>
                    <a:p>
                      <a:pPr rtl="0" fontAlgn="base"/>
                      <a:r>
                        <a:rPr lang="sv-SE" sz="1800" b="1" dirty="0">
                          <a:effectLst/>
                        </a:rPr>
                        <a:t>F-3 skola stadieindelning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800" dirty="0">
                          <a:effectLst/>
                        </a:rPr>
                        <a:t>Blomsterbäcksskolan vill utveckla nya rutiner 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800">
                          <a:effectLst/>
                        </a:rPr>
                        <a:t>Utveckla nya </a:t>
                      </a:r>
                      <a:r>
                        <a:rPr lang="sv-SE" sz="1800" dirty="0">
                          <a:effectLst/>
                        </a:rPr>
                        <a:t>arbetslagen och hela verksamheten som en F-3 skola med en integrerad särskola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018642"/>
                  </a:ext>
                </a:extLst>
              </a:tr>
            </a:tbl>
          </a:graphicData>
        </a:graphic>
      </p:graphicFrame>
      <p:graphicFrame>
        <p:nvGraphicFramePr>
          <p:cNvPr id="15" name="Tabell 14">
            <a:extLst>
              <a:ext uri="{FF2B5EF4-FFF2-40B4-BE49-F238E27FC236}">
                <a16:creationId xmlns:a16="http://schemas.microsoft.com/office/drawing/2014/main" id="{AD1E312F-B7EA-4967-AD9B-3C2DEEC2A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981266"/>
              </p:ext>
            </p:extLst>
          </p:nvPr>
        </p:nvGraphicFramePr>
        <p:xfrm>
          <a:off x="3949831" y="2990489"/>
          <a:ext cx="2545817" cy="338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817">
                  <a:extLst>
                    <a:ext uri="{9D8B030D-6E8A-4147-A177-3AD203B41FA5}">
                      <a16:colId xmlns:a16="http://schemas.microsoft.com/office/drawing/2014/main" val="3660304064"/>
                    </a:ext>
                  </a:extLst>
                </a:gridCol>
              </a:tblGrid>
              <a:tr h="260025">
                <a:tc>
                  <a:txBody>
                    <a:bodyPr/>
                    <a:lstStyle/>
                    <a:p>
                      <a:pPr rtl="0" fontAlgn="base"/>
                      <a:endParaRPr lang="sv-SE" sz="1100">
                        <a:solidFill>
                          <a:srgbClr val="186B8A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207592"/>
                  </a:ext>
                </a:extLst>
              </a:tr>
              <a:tr h="3120306">
                <a:tc>
                  <a:txBody>
                    <a:bodyPr/>
                    <a:lstStyle/>
                    <a:p>
                      <a:pPr rtl="0" fontAlgn="base"/>
                      <a:r>
                        <a:rPr lang="sv-SE" sz="1800" b="1" dirty="0">
                          <a:effectLst/>
                        </a:rPr>
                        <a:t>Lärande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dirty="0">
                          <a:effectLst/>
                        </a:rPr>
                        <a:t>Goda planeringar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dirty="0">
                          <a:effectLst/>
                        </a:rPr>
                        <a:t>Variera sin undervisning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dirty="0">
                          <a:effectLst/>
                        </a:rPr>
                        <a:t>Att lära av varandra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dirty="0">
                          <a:effectLst/>
                        </a:rPr>
                        <a:t>Inflytande för elever och personal.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dirty="0">
                          <a:effectLst/>
                        </a:rPr>
                        <a:t>Språkutvecklande arbete</a:t>
                      </a:r>
                      <a:endParaRPr lang="sv-SE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640824"/>
                  </a:ext>
                </a:extLst>
              </a:tr>
            </a:tbl>
          </a:graphicData>
        </a:graphic>
      </p:graphicFrame>
      <p:pic>
        <p:nvPicPr>
          <p:cNvPr id="16" name="Bildobjekt 16" descr="En bild som visar person, inomhus, barn, bord&#10;&#10;Beskrivning genererad med mycket hög exakthet">
            <a:extLst>
              <a:ext uri="{FF2B5EF4-FFF2-40B4-BE49-F238E27FC236}">
                <a16:creationId xmlns:a16="http://schemas.microsoft.com/office/drawing/2014/main" id="{27D01939-AE31-48C1-A91D-C04933F8F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512" y="876211"/>
            <a:ext cx="2495729" cy="1870673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58E4E9E-F355-4E2C-8538-BEA5468A8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932380"/>
              </p:ext>
            </p:extLst>
          </p:nvPr>
        </p:nvGraphicFramePr>
        <p:xfrm>
          <a:off x="6757358" y="3464943"/>
          <a:ext cx="2593452" cy="179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452">
                  <a:extLst>
                    <a:ext uri="{9D8B030D-6E8A-4147-A177-3AD203B41FA5}">
                      <a16:colId xmlns:a16="http://schemas.microsoft.com/office/drawing/2014/main" val="3451785838"/>
                    </a:ext>
                  </a:extLst>
                </a:gridCol>
              </a:tblGrid>
              <a:tr h="334384">
                <a:tc>
                  <a:txBody>
                    <a:bodyPr/>
                    <a:lstStyle/>
                    <a:p>
                      <a:pPr rtl="0" fontAlgn="base"/>
                      <a:endParaRPr lang="sv-SE" sz="1100">
                        <a:solidFill>
                          <a:srgbClr val="186B8A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353007"/>
                  </a:ext>
                </a:extLst>
              </a:tr>
              <a:tr h="1017087">
                <a:tc>
                  <a:txBody>
                    <a:bodyPr/>
                    <a:lstStyle/>
                    <a:p>
                      <a:pPr rtl="0" fontAlgn="base"/>
                      <a:r>
                        <a:rPr lang="sv-SE" sz="1800" b="1" dirty="0">
                          <a:effectLst/>
                        </a:rPr>
                        <a:t>Trygghet och trivsel </a:t>
                      </a:r>
                    </a:p>
                    <a:p>
                      <a:pPr rtl="0" fontAlgn="base"/>
                      <a:r>
                        <a:rPr lang="sv-SE" sz="1800" dirty="0">
                          <a:effectLst/>
                        </a:rPr>
                        <a:t>Trygghet och trivsel är den främsta grunden för inlärning. Det är skolans ledord.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46180"/>
                  </a:ext>
                </a:extLst>
              </a:tr>
            </a:tbl>
          </a:graphicData>
        </a:graphic>
      </p:graphicFrame>
      <p:pic>
        <p:nvPicPr>
          <p:cNvPr id="8" name="Bildobjekt 8" descr="En bild som visar clipart&#10;&#10;Beskrivning genererad med mycket hög exakthet">
            <a:extLst>
              <a:ext uri="{FF2B5EF4-FFF2-40B4-BE49-F238E27FC236}">
                <a16:creationId xmlns:a16="http://schemas.microsoft.com/office/drawing/2014/main" id="{503631FD-14CD-4B4D-BB95-8E6D07B40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838" y="1705461"/>
            <a:ext cx="2536705" cy="166903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23950562-A749-46B4-B753-F15F8381F352}"/>
              </a:ext>
            </a:extLst>
          </p:cNvPr>
          <p:cNvSpPr txBox="1"/>
          <p:nvPr/>
        </p:nvSpPr>
        <p:spPr>
          <a:xfrm>
            <a:off x="6665343" y="5443268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/>
              <a:t>Plan mot kränkandebehandling</a:t>
            </a:r>
          </a:p>
          <a:p>
            <a:pPr algn="l"/>
            <a:r>
              <a:rPr lang="sv-SE"/>
              <a:t>Trygghetsråd</a:t>
            </a:r>
          </a:p>
          <a:p>
            <a:r>
              <a:rPr lang="sv-SE"/>
              <a:t>Elevhälsoråd</a:t>
            </a:r>
          </a:p>
          <a:p>
            <a:endParaRPr lang="sv-SE"/>
          </a:p>
          <a:p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0F67901-B25F-4F2A-A51E-C1C250C06739}"/>
              </a:ext>
            </a:extLst>
          </p:cNvPr>
          <p:cNvSpPr txBox="1"/>
          <p:nvPr/>
        </p:nvSpPr>
        <p:spPr>
          <a:xfrm>
            <a:off x="920053" y="876211"/>
            <a:ext cx="2495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Målsättningar läsåret 22/23</a:t>
            </a:r>
          </a:p>
        </p:txBody>
      </p:sp>
    </p:spTree>
    <p:extLst>
      <p:ext uri="{BB962C8B-B14F-4D97-AF65-F5344CB8AC3E}">
        <p14:creationId xmlns:p14="http://schemas.microsoft.com/office/powerpoint/2010/main" val="380821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929D9AC7-D39A-44BB-AF3B-B164D285A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87374"/>
              </p:ext>
            </p:extLst>
          </p:nvPr>
        </p:nvGraphicFramePr>
        <p:xfrm>
          <a:off x="920053" y="2990490"/>
          <a:ext cx="2703137" cy="242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37">
                  <a:extLst>
                    <a:ext uri="{9D8B030D-6E8A-4147-A177-3AD203B41FA5}">
                      <a16:colId xmlns:a16="http://schemas.microsoft.com/office/drawing/2014/main" val="3664346515"/>
                    </a:ext>
                  </a:extLst>
                </a:gridCol>
              </a:tblGrid>
              <a:tr h="516326">
                <a:tc>
                  <a:txBody>
                    <a:bodyPr/>
                    <a:lstStyle/>
                    <a:p>
                      <a:pPr rtl="0" fontAlgn="base"/>
                      <a:endParaRPr lang="sv-SE" sz="1100" dirty="0">
                        <a:solidFill>
                          <a:srgbClr val="186B8A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990060"/>
                  </a:ext>
                </a:extLst>
              </a:tr>
              <a:tr h="1913439">
                <a:tc>
                  <a:txBody>
                    <a:bodyPr/>
                    <a:lstStyle/>
                    <a:p>
                      <a:pPr rtl="0" fontAlgn="base"/>
                      <a:r>
                        <a:rPr lang="sv-SE" sz="1800" b="1" dirty="0">
                          <a:effectLst/>
                        </a:rPr>
                        <a:t>Elevråd </a:t>
                      </a:r>
                    </a:p>
                    <a:p>
                      <a:pPr rtl="0" fontAlgn="base"/>
                      <a:r>
                        <a:rPr lang="sv-SE" sz="1800" b="0" dirty="0">
                          <a:effectLst/>
                        </a:rPr>
                        <a:t>Elevinflytande medbestämmande och trygghet</a:t>
                      </a:r>
                    </a:p>
                    <a:p>
                      <a:pPr rtl="0" fontAlgn="base"/>
                      <a:r>
                        <a:rPr lang="sv-SE" sz="1800" b="0" dirty="0">
                          <a:effectLst/>
                        </a:rPr>
                        <a:t>1ggr/månad</a:t>
                      </a:r>
                    </a:p>
                    <a:p>
                      <a:pPr rtl="0" fontAlgn="base"/>
                      <a:endParaRPr lang="sv-SE" sz="1800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018642"/>
                  </a:ext>
                </a:extLst>
              </a:tr>
            </a:tbl>
          </a:graphicData>
        </a:graphic>
      </p:graphicFrame>
      <p:graphicFrame>
        <p:nvGraphicFramePr>
          <p:cNvPr id="15" name="Tabell 14">
            <a:extLst>
              <a:ext uri="{FF2B5EF4-FFF2-40B4-BE49-F238E27FC236}">
                <a16:creationId xmlns:a16="http://schemas.microsoft.com/office/drawing/2014/main" id="{AD1E312F-B7EA-4967-AD9B-3C2DEEC2A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90846"/>
              </p:ext>
            </p:extLst>
          </p:nvPr>
        </p:nvGraphicFramePr>
        <p:xfrm>
          <a:off x="3786487" y="2751950"/>
          <a:ext cx="2518837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7">
                  <a:extLst>
                    <a:ext uri="{9D8B030D-6E8A-4147-A177-3AD203B41FA5}">
                      <a16:colId xmlns:a16="http://schemas.microsoft.com/office/drawing/2014/main" val="3660304064"/>
                    </a:ext>
                  </a:extLst>
                </a:gridCol>
              </a:tblGrid>
              <a:tr h="245308">
                <a:tc>
                  <a:txBody>
                    <a:bodyPr/>
                    <a:lstStyle/>
                    <a:p>
                      <a:pPr rtl="0" fontAlgn="base"/>
                      <a:endParaRPr lang="sv-SE" sz="1100" dirty="0">
                        <a:solidFill>
                          <a:srgbClr val="186B8A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207592"/>
                  </a:ext>
                </a:extLst>
              </a:tr>
              <a:tr h="3463177">
                <a:tc>
                  <a:txBody>
                    <a:bodyPr/>
                    <a:lstStyle/>
                    <a:p>
                      <a:pPr rtl="0" fontAlgn="base"/>
                      <a:r>
                        <a:rPr lang="sv-SE" sz="1800" b="1" dirty="0">
                          <a:effectLst/>
                        </a:rPr>
                        <a:t>Trygghetsråd</a:t>
                      </a:r>
                    </a:p>
                    <a:p>
                      <a:pPr rtl="0" fontAlgn="base"/>
                      <a:endParaRPr lang="sv-SE" sz="1800" b="1" dirty="0">
                        <a:effectLst/>
                      </a:endParaRPr>
                    </a:p>
                    <a:p>
                      <a:pPr rtl="0" fontAlgn="base"/>
                      <a:r>
                        <a:rPr lang="sv-SE" sz="1800" b="0" dirty="0">
                          <a:effectLst/>
                        </a:rPr>
                        <a:t>Träffas 1ggr/vecka med representanter a-lag och rektor på onsdagar.</a:t>
                      </a:r>
                    </a:p>
                    <a:p>
                      <a:pPr rtl="0" fontAlgn="base"/>
                      <a:endParaRPr lang="sv-SE" sz="1800" b="0" dirty="0">
                        <a:effectLst/>
                      </a:endParaRPr>
                    </a:p>
                    <a:p>
                      <a:pPr rtl="0" fontAlgn="base"/>
                      <a:r>
                        <a:rPr lang="sv-SE" sz="1800" b="0" dirty="0">
                          <a:effectLst/>
                        </a:rPr>
                        <a:t>Incidenter/</a:t>
                      </a:r>
                    </a:p>
                    <a:p>
                      <a:pPr rtl="0" fontAlgn="base"/>
                      <a:r>
                        <a:rPr lang="sv-SE" sz="1800" b="0" dirty="0">
                          <a:effectLst/>
                        </a:rPr>
                        <a:t>Förebyggande och stärkande</a:t>
                      </a:r>
                    </a:p>
                    <a:p>
                      <a:pPr rtl="0" fontAlgn="base"/>
                      <a:endParaRPr lang="sv-SE" sz="1800" b="0" dirty="0">
                        <a:effectLst/>
                      </a:endParaRPr>
                    </a:p>
                    <a:p>
                      <a:pPr rtl="0" fontAlgn="base"/>
                      <a:r>
                        <a:rPr lang="sv-SE" sz="1800" b="0" dirty="0">
                          <a:effectLst/>
                        </a:rPr>
                        <a:t>Rutiner för arbetet under uppdatering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640824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58E4E9E-F355-4E2C-8538-BEA5468A8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835697"/>
              </p:ext>
            </p:extLst>
          </p:nvPr>
        </p:nvGraphicFramePr>
        <p:xfrm>
          <a:off x="6757358" y="3464943"/>
          <a:ext cx="2545668" cy="1351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668">
                  <a:extLst>
                    <a:ext uri="{9D8B030D-6E8A-4147-A177-3AD203B41FA5}">
                      <a16:colId xmlns:a16="http://schemas.microsoft.com/office/drawing/2014/main" val="3451785838"/>
                    </a:ext>
                  </a:extLst>
                </a:gridCol>
              </a:tblGrid>
              <a:tr h="334384">
                <a:tc>
                  <a:txBody>
                    <a:bodyPr/>
                    <a:lstStyle/>
                    <a:p>
                      <a:pPr rtl="0" fontAlgn="base"/>
                      <a:endParaRPr lang="sv-SE" sz="1100">
                        <a:solidFill>
                          <a:srgbClr val="186B8A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353007"/>
                  </a:ext>
                </a:extLst>
              </a:tr>
              <a:tr h="1017087">
                <a:tc>
                  <a:txBody>
                    <a:bodyPr/>
                    <a:lstStyle/>
                    <a:p>
                      <a:pPr rtl="0" fontAlgn="base"/>
                      <a:r>
                        <a:rPr lang="sv-SE" sz="1800" b="1" dirty="0">
                          <a:effectLst/>
                        </a:rPr>
                        <a:t>Elevhälsoråd </a:t>
                      </a:r>
                    </a:p>
                    <a:p>
                      <a:pPr rtl="0" fontAlgn="base"/>
                      <a:r>
                        <a:rPr lang="sv-SE" sz="1800" dirty="0">
                          <a:effectLst/>
                        </a:rPr>
                        <a:t>Elevhälsan och rektor träffas jämna veckor.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46180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3950562-A749-46B4-B753-F15F8381F352}"/>
              </a:ext>
            </a:extLst>
          </p:cNvPr>
          <p:cNvSpPr txBox="1"/>
          <p:nvPr/>
        </p:nvSpPr>
        <p:spPr>
          <a:xfrm>
            <a:off x="6665343" y="5443268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/>
              <a:t>Plan mot kränkandebehandling</a:t>
            </a:r>
          </a:p>
          <a:p>
            <a:pPr algn="l"/>
            <a:r>
              <a:rPr lang="sv-SE"/>
              <a:t>Trygghetsråd</a:t>
            </a:r>
          </a:p>
          <a:p>
            <a:r>
              <a:rPr lang="sv-SE"/>
              <a:t>Elevhälsoråd</a:t>
            </a:r>
          </a:p>
          <a:p>
            <a:endParaRPr lang="sv-SE"/>
          </a:p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551A58A-6941-4863-850D-C208F456B75F}"/>
              </a:ext>
            </a:extLst>
          </p:cNvPr>
          <p:cNvSpPr txBox="1"/>
          <p:nvPr/>
        </p:nvSpPr>
        <p:spPr>
          <a:xfrm>
            <a:off x="6757358" y="954297"/>
            <a:ext cx="270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Rådsfunktioner</a:t>
            </a:r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FEA562D1-A305-4EE2-8124-382E91C2FD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165582" y="1811546"/>
            <a:ext cx="1742721" cy="143774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A92A9FE-F8A9-4C79-B97D-8471AABD03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3990599" y="428759"/>
            <a:ext cx="2200876" cy="2200876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A0ED1622-BCC7-4291-9ED2-7DB75AA0A5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1241656" y="993458"/>
            <a:ext cx="1774836" cy="163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2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6EED-A373-48AB-9196-24C3FE39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sz="4000" b="1" dirty="0">
                <a:solidFill>
                  <a:schemeClr val="bg1"/>
                </a:solidFill>
                <a:latin typeface="Calibri Light" panose="020F0302020204030204" pitchFamily="34" charset="0"/>
                <a:ea typeface="SimSun" panose="02010600030101010101" pitchFamily="2" charset="-122"/>
              </a:rPr>
              <a:t>Fokusområden vid upptakten läsåret 22/23</a:t>
            </a:r>
            <a:endParaRPr lang="sv-SE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2777-715F-4359-9A88-ED26439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725" y="299803"/>
            <a:ext cx="7075357" cy="6295869"/>
          </a:xfr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endParaRPr lang="sv-SE" sz="2800" b="1" dirty="0">
              <a:cs typeface="Calibri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sv-SE" sz="2800" b="1" dirty="0">
                <a:ea typeface="SimSun" panose="02010600030101010101" pitchFamily="2" charset="-122"/>
              </a:rPr>
              <a:t>Fokusområden vid upptakten Läsåret på följande:</a:t>
            </a:r>
          </a:p>
          <a:p>
            <a:pPr marL="0" indent="0" fontAlgn="base">
              <a:buNone/>
            </a:pPr>
            <a:r>
              <a:rPr lang="sv-SE" sz="2800" b="1" dirty="0"/>
              <a:t>Lokaler </a:t>
            </a:r>
          </a:p>
          <a:p>
            <a:pPr fontAlgn="base"/>
            <a:r>
              <a:rPr lang="sv-SE" sz="2800" dirty="0"/>
              <a:t>Under v.32 och framåt jobbar vi för att lokalerna ska bli ändamålsenliga för vår verksamhet/kvarstår hängare och installation kök i nya modulen!!</a:t>
            </a:r>
            <a:endParaRPr lang="sv-SE" sz="2800" dirty="0">
              <a:effectLst/>
            </a:endParaRPr>
          </a:p>
          <a:p>
            <a:pPr marL="0" indent="0" rtl="0" fontAlgn="base">
              <a:buNone/>
            </a:pPr>
            <a:r>
              <a:rPr lang="sv-SE" sz="2800" b="1" dirty="0">
                <a:effectLst/>
              </a:rPr>
              <a:t>Trygghet och trivsel </a:t>
            </a:r>
          </a:p>
          <a:p>
            <a:pPr marL="0" indent="0" rtl="0" fontAlgn="base">
              <a:buNone/>
            </a:pPr>
            <a:r>
              <a:rPr lang="sv-SE" sz="2800" dirty="0">
                <a:effectLst/>
              </a:rPr>
              <a:t>Trygghet och trivsel är den främsta grunden för inlärning. Det är skolans ledord. </a:t>
            </a:r>
          </a:p>
          <a:p>
            <a:pPr marL="0" indent="0" rtl="0" fontAlgn="base">
              <a:buNone/>
            </a:pPr>
            <a:r>
              <a:rPr lang="sv-SE" sz="2800" b="1" dirty="0">
                <a:effectLst/>
              </a:rPr>
              <a:t>Relationsbyggande</a:t>
            </a:r>
          </a:p>
          <a:p>
            <a:pPr fontAlgn="base"/>
            <a:r>
              <a:rPr lang="sv-SE" sz="2800" dirty="0">
                <a:ea typeface="Calibri" panose="020F0502020204030204" pitchFamily="34" charset="0"/>
              </a:rPr>
              <a:t>Vi fokuserar på relationer med varandra i arbetslagen samt med  våra grupper och klasser för att skapa goda relationer, rutiner och en god stämning/värdegrund för att trygga och underlätta vårt arbete.</a:t>
            </a:r>
          </a:p>
          <a:p>
            <a:pPr fontAlgn="base"/>
            <a:r>
              <a:rPr lang="sv-SE" sz="2800" dirty="0">
                <a:effectLst/>
                <a:ea typeface="Calibri" panose="020F0502020204030204" pitchFamily="34" charset="0"/>
              </a:rPr>
              <a:t>Raster: </a:t>
            </a:r>
            <a:r>
              <a:rPr lang="sv-SE" sz="2800" dirty="0">
                <a:ea typeface="Calibri" panose="020F0502020204030204" pitchFamily="34" charset="0"/>
                <a:cs typeface="Calibri"/>
              </a:rPr>
              <a:t>Vi är ute i början så mkt vi kan.</a:t>
            </a:r>
          </a:p>
          <a:p>
            <a:pPr marL="0" indent="0" fontAlgn="base">
              <a:buNone/>
            </a:pPr>
            <a:r>
              <a:rPr lang="sv-SE" sz="2800" b="1" dirty="0">
                <a:effectLst/>
                <a:ea typeface="Calibri" panose="020F0502020204030204" pitchFamily="34" charset="0"/>
                <a:cs typeface="Calibri"/>
              </a:rPr>
              <a:t>Schemaläggning</a:t>
            </a:r>
          </a:p>
          <a:p>
            <a:pPr fontAlgn="base"/>
            <a:r>
              <a:rPr lang="sv-SE" sz="2800" dirty="0">
                <a:ea typeface="Calibri" panose="020F0502020204030204" pitchFamily="34" charset="0"/>
                <a:cs typeface="Calibri"/>
              </a:rPr>
              <a:t>Arbetslagen lägger scheman så att det finns möjlighet till samplanering</a:t>
            </a:r>
          </a:p>
          <a:p>
            <a:pPr fontAlgn="base"/>
            <a:r>
              <a:rPr lang="sv-SE" sz="2800" dirty="0">
                <a:ea typeface="Calibri" panose="020F0502020204030204" pitchFamily="34" charset="0"/>
                <a:cs typeface="Calibri"/>
              </a:rPr>
              <a:t>Rastvakts scheman, klasscheman, individuella scheman, matscheman, idrottsscheman, SVA –tider jobbar vi med under veckan.</a:t>
            </a:r>
          </a:p>
          <a:p>
            <a:pPr marL="0" indent="0">
              <a:buNone/>
            </a:pPr>
            <a:r>
              <a:rPr lang="sv-SE" sz="2800" dirty="0">
                <a:highlight>
                  <a:srgbClr val="FFFF00"/>
                </a:highlight>
              </a:rPr>
              <a:t>23/8- 25/8 Föräldramöte och presentation verksamheten för vårdnadshavare. </a:t>
            </a:r>
          </a:p>
          <a:p>
            <a:pPr marL="0" indent="0" fontAlgn="base">
              <a:buNone/>
            </a:pPr>
            <a:r>
              <a:rPr lang="sv-SE" sz="2800" b="1" dirty="0">
                <a:effectLst/>
                <a:ea typeface="Calibri" panose="020F0502020204030204" pitchFamily="34" charset="0"/>
                <a:cs typeface="Calibri"/>
              </a:rPr>
              <a:t>Modersmålsundervisning</a:t>
            </a:r>
          </a:p>
          <a:p>
            <a:pPr fontAlgn="base"/>
            <a:r>
              <a:rPr lang="sv-SE" sz="2800" dirty="0">
                <a:effectLst/>
                <a:ea typeface="Calibri" panose="020F0502020204030204" pitchFamily="34" charset="0"/>
                <a:cs typeface="Calibri"/>
              </a:rPr>
              <a:t> Lapp till vårdnadshavare v.33 så att vi får ett behovsunderlag.</a:t>
            </a:r>
          </a:p>
          <a:p>
            <a:pPr marL="0" indent="0" fontAlgn="base">
              <a:buNone/>
            </a:pPr>
            <a:endParaRPr lang="sv-SE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fontAlgn="base"/>
            <a:endParaRPr lang="sv-SE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0893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764</Words>
  <Application>Microsoft Office PowerPoint</Application>
  <PresentationFormat>Bredbild</PresentationFormat>
  <Paragraphs>224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Rockwell</vt:lpstr>
      <vt:lpstr>Times New Roman</vt:lpstr>
      <vt:lpstr>Trebuchet MS</vt:lpstr>
      <vt:lpstr>Univers</vt:lpstr>
      <vt:lpstr>Wingdings</vt:lpstr>
      <vt:lpstr>Atlas</vt:lpstr>
      <vt:lpstr>Välkommen till  Blomsterbäcksskolan  läsåret 2022/2023</vt:lpstr>
      <vt:lpstr>En skola i förändring</vt:lpstr>
      <vt:lpstr>Blomsterbäcksskolans verksamhet</vt:lpstr>
      <vt:lpstr>Personal åk 1</vt:lpstr>
      <vt:lpstr>Personal åk 2</vt:lpstr>
      <vt:lpstr>Personal åk 3</vt:lpstr>
      <vt:lpstr>PowerPoint-presentation</vt:lpstr>
      <vt:lpstr>PowerPoint-presentation</vt:lpstr>
      <vt:lpstr>Fokusområden vid upptakten läsåret 22/23</vt:lpstr>
      <vt:lpstr>Lika behandlingsplan/hemsida</vt:lpstr>
      <vt:lpstr>Elevhälsa 2022/2023</vt:lpstr>
      <vt:lpstr>Rutiner/elever</vt:lpstr>
      <vt:lpstr>Idrott</vt:lpstr>
      <vt:lpstr>Simundervisning åk 2-3</vt:lpstr>
      <vt:lpstr>För ett lyckat läsår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Kaan Abrahamsson</dc:creator>
  <cp:lastModifiedBy>Linnéa Thors</cp:lastModifiedBy>
  <cp:revision>172</cp:revision>
  <cp:lastPrinted>2022-08-07T12:39:45Z</cp:lastPrinted>
  <dcterms:created xsi:type="dcterms:W3CDTF">2012-08-10T12:10:31Z</dcterms:created>
  <dcterms:modified xsi:type="dcterms:W3CDTF">2022-09-15T11:34:26Z</dcterms:modified>
</cp:coreProperties>
</file>